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2"/>
  </p:notesMasterIdLst>
  <p:sldIdLst>
    <p:sldId id="260" r:id="rId2"/>
    <p:sldId id="259" r:id="rId3"/>
    <p:sldId id="262" r:id="rId4"/>
    <p:sldId id="310" r:id="rId5"/>
    <p:sldId id="348" r:id="rId6"/>
    <p:sldId id="277" r:id="rId7"/>
    <p:sldId id="312" r:id="rId8"/>
    <p:sldId id="264" r:id="rId9"/>
    <p:sldId id="325" r:id="rId10"/>
    <p:sldId id="323" r:id="rId11"/>
    <p:sldId id="349" r:id="rId12"/>
    <p:sldId id="298" r:id="rId13"/>
    <p:sldId id="297" r:id="rId14"/>
    <p:sldId id="314" r:id="rId15"/>
    <p:sldId id="315" r:id="rId16"/>
    <p:sldId id="351" r:id="rId17"/>
    <p:sldId id="305" r:id="rId18"/>
    <p:sldId id="350" r:id="rId19"/>
    <p:sldId id="370" r:id="rId20"/>
    <p:sldId id="363" r:id="rId21"/>
    <p:sldId id="353" r:id="rId22"/>
    <p:sldId id="358" r:id="rId23"/>
    <p:sldId id="365" r:id="rId24"/>
    <p:sldId id="366" r:id="rId25"/>
    <p:sldId id="367" r:id="rId26"/>
    <p:sldId id="345" r:id="rId27"/>
    <p:sldId id="346" r:id="rId28"/>
    <p:sldId id="352" r:id="rId29"/>
    <p:sldId id="281" r:id="rId30"/>
    <p:sldId id="282" r:id="rId31"/>
  </p:sldIdLst>
  <p:sldSz cx="12192000" cy="6858000"/>
  <p:notesSz cx="6858000" cy="9947275"/>
  <p:custShowLst>
    <p:custShow name="Произвольный показ 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AR_ARYSTAN" initials="A" lastIdx="1" clrIdx="0">
    <p:extLst>
      <p:ext uri="{19B8F6BF-5375-455C-9EA6-DF929625EA0E}">
        <p15:presenceInfo xmlns:p15="http://schemas.microsoft.com/office/powerpoint/2012/main" userId="ANUAR_ARYST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1F2"/>
    <a:srgbClr val="0000FF"/>
    <a:srgbClr val="A6E8D7"/>
    <a:srgbClr val="0066FF"/>
    <a:srgbClr val="000000"/>
    <a:srgbClr val="E7AA4D"/>
    <a:srgbClr val="003399"/>
    <a:srgbClr val="000099"/>
    <a:srgbClr val="F13BA3"/>
    <a:srgbClr val="F23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78" autoAdjust="0"/>
  </p:normalViewPr>
  <p:slideViewPr>
    <p:cSldViewPr snapToGrid="0">
      <p:cViewPr varScale="1">
        <p:scale>
          <a:sx n="102" d="100"/>
          <a:sy n="102" d="100"/>
        </p:scale>
        <p:origin x="91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UAR_ARYSTAN\Desktop\&#1054;&#1090;&#1095;&#1077;&#1090;%202021%20&#1075;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96457931139921E-2"/>
          <c:y val="8.879674668952274E-2"/>
          <c:w val="0.96979166418894891"/>
          <c:h val="0.6939935395149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1-4A26-AC87-408B11CC1B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36790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1-4A26-AC87-408B11CC1B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47648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1-4A26-AC87-408B11CC1BA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1111127312791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4D-473E-A823-D28F0C5D14DD}"/>
                </c:ext>
              </c:extLst>
            </c:dLbl>
            <c:dLbl>
              <c:idx val="2"/>
              <c:layout>
                <c:manualLayout>
                  <c:x val="0"/>
                  <c:y val="1.29629648531590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6-4E4B-8113-9DC87AE06653}"/>
                </c:ext>
              </c:extLst>
            </c:dLbl>
            <c:dLbl>
              <c:idx val="3"/>
              <c:layout>
                <c:manualLayout>
                  <c:x val="0"/>
                  <c:y val="7.40740848751946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6-4E4B-8113-9DC87AE06653}"/>
                </c:ext>
              </c:extLst>
            </c:dLbl>
            <c:dLbl>
              <c:idx val="4"/>
              <c:layout>
                <c:manualLayout>
                  <c:x val="-1.0416667521051363E-3"/>
                  <c:y val="1.11111127312791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E1-4A26-AC87-408B11CC1BA1}"/>
                </c:ext>
              </c:extLst>
            </c:dLbl>
            <c:dLbl>
              <c:idx val="5"/>
              <c:layout>
                <c:manualLayout>
                  <c:x val="-4.1666670084208506E-3"/>
                  <c:y val="-1.29629648531590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E1-4A26-AC87-408B11CC1BA1}"/>
                </c:ext>
              </c:extLst>
            </c:dLbl>
            <c:dLbl>
              <c:idx val="6"/>
              <c:layout>
                <c:manualLayout>
                  <c:x val="-1.0416667521052126E-3"/>
                  <c:y val="7.40740848751946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4D-473E-A823-D28F0C5D1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Лист1!$E$2:$E$8</c:f>
              <c:numCache>
                <c:formatCode>#,##0</c:formatCode>
                <c:ptCount val="7"/>
                <c:pt idx="0">
                  <c:v>53376</c:v>
                </c:pt>
                <c:pt idx="1">
                  <c:v>22673</c:v>
                </c:pt>
                <c:pt idx="2" formatCode="General">
                  <c:v>1907</c:v>
                </c:pt>
                <c:pt idx="3" formatCode="General">
                  <c:v>28796</c:v>
                </c:pt>
                <c:pt idx="4" formatCode="General">
                  <c:v>17197</c:v>
                </c:pt>
                <c:pt idx="5" formatCode="General">
                  <c:v>16229</c:v>
                </c:pt>
                <c:pt idx="6" formatCode="General">
                  <c:v>11599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1-4A26-AC87-408B11CC1B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6.790046007701944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E1-4A26-AC87-408B11CC1BA1}"/>
                </c:ext>
              </c:extLst>
            </c:dLbl>
            <c:dLbl>
              <c:idx val="2"/>
              <c:layout>
                <c:manualLayout>
                  <c:x val="0"/>
                  <c:y val="-3.7037042437597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E1-4A26-AC87-408B11CC1BA1}"/>
                </c:ext>
              </c:extLst>
            </c:dLbl>
            <c:dLbl>
              <c:idx val="3"/>
              <c:layout>
                <c:manualLayout>
                  <c:x val="-3.1250002563156377E-3"/>
                  <c:y val="5.55555636563959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6-4E4B-8113-9DC87AE06653}"/>
                </c:ext>
              </c:extLst>
            </c:dLbl>
            <c:dLbl>
              <c:idx val="6"/>
              <c:layout>
                <c:manualLayout>
                  <c:x val="0"/>
                  <c:y val="-3.7037042437597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6-4E4B-8113-9DC87AE066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Лист1!$F$2:$F$8</c:f>
              <c:numCache>
                <c:formatCode>#,##0</c:formatCode>
                <c:ptCount val="7"/>
                <c:pt idx="0">
                  <c:v>58487</c:v>
                </c:pt>
                <c:pt idx="1">
                  <c:v>24941</c:v>
                </c:pt>
                <c:pt idx="2" formatCode="General">
                  <c:v>2273</c:v>
                </c:pt>
                <c:pt idx="3" formatCode="General">
                  <c:v>31273</c:v>
                </c:pt>
                <c:pt idx="4" formatCode="General">
                  <c:v>18662</c:v>
                </c:pt>
                <c:pt idx="5" formatCode="General">
                  <c:v>15508</c:v>
                </c:pt>
                <c:pt idx="6" formatCode="General">
                  <c:v>12611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E1-4A26-AC87-408B11CC1BA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416667521052126E-3"/>
                  <c:y val="-1.66666690969187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84D-473E-A823-D28F0C5D14DD}"/>
                </c:ext>
              </c:extLst>
            </c:dLbl>
            <c:dLbl>
              <c:idx val="2"/>
              <c:layout>
                <c:manualLayout>
                  <c:x val="1.0416667521051363E-3"/>
                  <c:y val="-1.8518521218798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4D-473E-A823-D28F0C5D14DD}"/>
                </c:ext>
              </c:extLst>
            </c:dLbl>
            <c:dLbl>
              <c:idx val="3"/>
              <c:layout>
                <c:manualLayout>
                  <c:x val="3.1250002563156377E-3"/>
                  <c:y val="-7.40740848751946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E1-4A26-AC87-408B11CC1BA1}"/>
                </c:ext>
              </c:extLst>
            </c:dLbl>
            <c:dLbl>
              <c:idx val="4"/>
              <c:layout>
                <c:manualLayout>
                  <c:x val="2.083333504210349E-3"/>
                  <c:y val="-2.03703733406785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E1-4A26-AC87-408B11CC1BA1}"/>
                </c:ext>
              </c:extLst>
            </c:dLbl>
            <c:dLbl>
              <c:idx val="5"/>
              <c:layout>
                <c:manualLayout>
                  <c:x val="3.1250002563156377E-3"/>
                  <c:y val="-2.03703733406785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E1-4A26-AC87-408B11CC1BA1}"/>
                </c:ext>
              </c:extLst>
            </c:dLbl>
            <c:dLbl>
              <c:idx val="6"/>
              <c:layout>
                <c:manualLayout>
                  <c:x val="-1.5277602542708189E-16"/>
                  <c:y val="-2.03703733406785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6E1-4A26-AC87-408B11CC1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60629</c:v>
                </c:pt>
                <c:pt idx="1">
                  <c:v>25879</c:v>
                </c:pt>
                <c:pt idx="2">
                  <c:v>2606</c:v>
                </c:pt>
                <c:pt idx="3">
                  <c:v>32144</c:v>
                </c:pt>
                <c:pt idx="4">
                  <c:v>19046</c:v>
                </c:pt>
                <c:pt idx="5">
                  <c:v>15851</c:v>
                </c:pt>
                <c:pt idx="6">
                  <c:v>13098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6E1-4A26-AC87-408B11CC1BA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70370424375973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4D-473E-A823-D28F0C5D14DD}"/>
                </c:ext>
              </c:extLst>
            </c:dLbl>
            <c:dLbl>
              <c:idx val="1"/>
              <c:layout>
                <c:manualLayout>
                  <c:x val="1.0416667521051745E-3"/>
                  <c:y val="-3.7037042437597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4D-473E-A823-D28F0C5D14DD}"/>
                </c:ext>
              </c:extLst>
            </c:dLbl>
            <c:dLbl>
              <c:idx val="2"/>
              <c:layout>
                <c:manualLayout>
                  <c:x val="0"/>
                  <c:y val="-4.0740746681357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4D-473E-A823-D28F0C5D14DD}"/>
                </c:ext>
              </c:extLst>
            </c:dLbl>
            <c:dLbl>
              <c:idx val="3"/>
              <c:layout>
                <c:manualLayout>
                  <c:x val="3.1250002563156377E-3"/>
                  <c:y val="-1.85185212187987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4D-473E-A823-D28F0C5D14DD}"/>
                </c:ext>
              </c:extLst>
            </c:dLbl>
            <c:dLbl>
              <c:idx val="4"/>
              <c:layout>
                <c:manualLayout>
                  <c:x val="3.1250002563156377E-3"/>
                  <c:y val="-4.0740746681357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4D-473E-A823-D28F0C5D14DD}"/>
                </c:ext>
              </c:extLst>
            </c:dLbl>
            <c:dLbl>
              <c:idx val="5"/>
              <c:layout>
                <c:manualLayout>
                  <c:x val="5.208333760526063E-3"/>
                  <c:y val="-4.25925988032369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4D-473E-A823-D28F0C5D14DD}"/>
                </c:ext>
              </c:extLst>
            </c:dLbl>
            <c:dLbl>
              <c:idx val="6"/>
              <c:layout>
                <c:manualLayout>
                  <c:x val="1.0416667521052126E-3"/>
                  <c:y val="-3.88888945594772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4D-473E-A823-D28F0C5D1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62365</c:v>
                </c:pt>
                <c:pt idx="1">
                  <c:v>26454</c:v>
                </c:pt>
                <c:pt idx="2">
                  <c:v>2828</c:v>
                </c:pt>
                <c:pt idx="3">
                  <c:v>33150</c:v>
                </c:pt>
                <c:pt idx="4">
                  <c:v>19594</c:v>
                </c:pt>
                <c:pt idx="5">
                  <c:v>16238</c:v>
                </c:pt>
                <c:pt idx="6">
                  <c:v>13556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4D-473E-A823-D28F0C5D14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480896"/>
        <c:axId val="162482432"/>
      </c:barChart>
      <c:catAx>
        <c:axId val="162480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2482432"/>
        <c:crosses val="autoZero"/>
        <c:auto val="1"/>
        <c:lblAlgn val="ctr"/>
        <c:lblOffset val="100"/>
        <c:noMultiLvlLbl val="0"/>
      </c:catAx>
      <c:valAx>
        <c:axId val="16248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48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ПОКАЗАТЕЛИ ДЕЯТЕЛЬНОСТИ АМБУЛАТОРНО-ПОЛИКЛИНИЧЕСКОЙ СЛУЖБЫ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0204081632652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3F-4EDF-AE31-5E3C70B0CBEC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26-4768-A4FF-3E7D36E117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 РПН </c:v>
                </c:pt>
                <c:pt idx="1">
                  <c:v>Общее число посещений  всего </c:v>
                </c:pt>
                <c:pt idx="2">
                  <c:v>В том числе: на приеме </c:v>
                </c:pt>
                <c:pt idx="3">
                  <c:v>В том числе: на дому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47648</c:v>
                </c:pt>
                <c:pt idx="1">
                  <c:v>184952</c:v>
                </c:pt>
                <c:pt idx="2">
                  <c:v>231657</c:v>
                </c:pt>
                <c:pt idx="3">
                  <c:v>27295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D-4B26-AB22-DEC72475AE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7.2916666666666668E-3"/>
                  <c:y val="-2.372669934115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41-4403-9BF0-B91082A3D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 РПН </c:v>
                </c:pt>
                <c:pt idx="1">
                  <c:v>Общее число посещений  всего </c:v>
                </c:pt>
                <c:pt idx="2">
                  <c:v>В том числе: на приеме </c:v>
                </c:pt>
                <c:pt idx="3">
                  <c:v>В том числе: на дому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53264</c:v>
                </c:pt>
                <c:pt idx="1">
                  <c:v>218290</c:v>
                </c:pt>
                <c:pt idx="2">
                  <c:v>47960</c:v>
                </c:pt>
                <c:pt idx="3">
                  <c:v>170330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D-4B26-AB22-DEC72475AE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416666666666667E-3"/>
                  <c:y val="1.3062027960790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41-4403-9BF0-B91082A3DC9A}"/>
                </c:ext>
              </c:extLst>
            </c:dLbl>
            <c:dLbl>
              <c:idx val="1"/>
              <c:layout>
                <c:manualLayout>
                  <c:x val="0"/>
                  <c:y val="1.3522650439486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41-4403-9BF0-B91082A3DC9A}"/>
                </c:ext>
              </c:extLst>
            </c:dLbl>
            <c:dLbl>
              <c:idx val="2"/>
              <c:layout>
                <c:manualLayout>
                  <c:x val="3.1249999999999234E-3"/>
                  <c:y val="-1.5306122448979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26-4768-A4FF-3E7D36E1176D}"/>
                </c:ext>
              </c:extLst>
            </c:dLbl>
            <c:dLbl>
              <c:idx val="3"/>
              <c:layout>
                <c:manualLayout>
                  <c:x val="-1.0416666666666667E-3"/>
                  <c:y val="1.7857142857142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26-4768-A4FF-3E7D36E117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 РПН </c:v>
                </c:pt>
                <c:pt idx="1">
                  <c:v>Общее число посещений  всего </c:v>
                </c:pt>
                <c:pt idx="2">
                  <c:v>В том числе: на приеме </c:v>
                </c:pt>
                <c:pt idx="3">
                  <c:v>В том числе: на дому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57121</c:v>
                </c:pt>
                <c:pt idx="1">
                  <c:v>323876</c:v>
                </c:pt>
                <c:pt idx="2">
                  <c:v>275551</c:v>
                </c:pt>
                <c:pt idx="3">
                  <c:v>48325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D-4A65-B54A-3E60541D0B0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0833333333333333E-3"/>
                  <c:y val="1.0971597300337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41-4403-9BF0-B91082A3DC9A}"/>
                </c:ext>
              </c:extLst>
            </c:dLbl>
            <c:dLbl>
              <c:idx val="1"/>
              <c:layout>
                <c:manualLayout>
                  <c:x val="1.0416666666666667E-3"/>
                  <c:y val="-1.081812035158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41-4403-9BF0-B91082A3DC9A}"/>
                </c:ext>
              </c:extLst>
            </c:dLbl>
            <c:dLbl>
              <c:idx val="2"/>
              <c:layout>
                <c:manualLayout>
                  <c:x val="-7.638800644811996E-17"/>
                  <c:y val="1.0452555037763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41-4403-9BF0-B91082A3DC9A}"/>
                </c:ext>
              </c:extLst>
            </c:dLbl>
            <c:dLbl>
              <c:idx val="3"/>
              <c:layout>
                <c:manualLayout>
                  <c:x val="-1.0416666666668195E-3"/>
                  <c:y val="1.530612244897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3F-4EDF-AE31-5E3C70B0C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 РПН </c:v>
                </c:pt>
                <c:pt idx="1">
                  <c:v>Общее число посещений  всего </c:v>
                </c:pt>
                <c:pt idx="2">
                  <c:v>В том числе: на приеме </c:v>
                </c:pt>
                <c:pt idx="3">
                  <c:v>В том числе: на дому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60629</c:v>
                </c:pt>
                <c:pt idx="1">
                  <c:v>328596</c:v>
                </c:pt>
                <c:pt idx="2">
                  <c:v>273141</c:v>
                </c:pt>
                <c:pt idx="3">
                  <c:v>55455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6-4FE4-ABA9-C6F90FC978E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3333333332951E-3"/>
                  <c:y val="-4.846938775510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3F-4EDF-AE31-5E3C70B0CBEC}"/>
                </c:ext>
              </c:extLst>
            </c:dLbl>
            <c:dLbl>
              <c:idx val="1"/>
              <c:layout>
                <c:manualLayout>
                  <c:x val="-7.638800644811996E-17"/>
                  <c:y val="-1.275510204081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3F-4EDF-AE31-5E3C70B0CBEC}"/>
                </c:ext>
              </c:extLst>
            </c:dLbl>
            <c:dLbl>
              <c:idx val="2"/>
              <c:layout>
                <c:manualLayout>
                  <c:x val="2.083333333333257E-3"/>
                  <c:y val="-4.08163265306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3F-4EDF-AE31-5E3C70B0CBEC}"/>
                </c:ext>
              </c:extLst>
            </c:dLbl>
            <c:dLbl>
              <c:idx val="3"/>
              <c:layout>
                <c:manualLayout>
                  <c:x val="6.2499999999998468E-3"/>
                  <c:y val="-3.826530612244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6-4768-A4FF-3E7D36E117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 РПН </c:v>
                </c:pt>
                <c:pt idx="1">
                  <c:v>Общее число посещений  всего </c:v>
                </c:pt>
                <c:pt idx="2">
                  <c:v>В том числе: на приеме </c:v>
                </c:pt>
                <c:pt idx="3">
                  <c:v>В том числе: на дому 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62365</c:v>
                </c:pt>
                <c:pt idx="1">
                  <c:v>357518</c:v>
                </c:pt>
                <c:pt idx="2">
                  <c:v>301154</c:v>
                </c:pt>
                <c:pt idx="3">
                  <c:v>56364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F-4EDF-AE31-5E3C70B0CB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3886592"/>
        <c:axId val="163888128"/>
      </c:barChart>
      <c:catAx>
        <c:axId val="1638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63888128"/>
        <c:crosses val="autoZero"/>
        <c:auto val="1"/>
        <c:lblAlgn val="ctr"/>
        <c:lblOffset val="100"/>
        <c:noMultiLvlLbl val="0"/>
      </c:catAx>
      <c:valAx>
        <c:axId val="163888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3886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930626640419955"/>
          <c:y val="0.20118999323867476"/>
          <c:w val="0.35173523622047242"/>
          <c:h val="7.0804073597943121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Показатель обслуженности на дому </c:v>
                </c:pt>
                <c:pt idx="1">
                  <c:v>Обращаемость прикрепленного населения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8.6999999999999993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4-4D0F-B9C0-51185D925171}"/>
            </c:ext>
          </c:extLst>
        </c:ser>
        <c:ser>
          <c:idx val="4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Показатель обслуженности на дому </c:v>
                </c:pt>
                <c:pt idx="1">
                  <c:v>Обращаемость прикрепленного населения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9.1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6E-45CF-AD4A-AB64AB1E11FE}"/>
            </c:ext>
          </c:extLst>
        </c:ser>
        <c:ser>
          <c:idx val="5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Показатель обслуженности на дому </c:v>
                </c:pt>
                <c:pt idx="1">
                  <c:v>Обращаемость прикрепленного населения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11.5</c:v>
                </c:pt>
                <c:pt idx="1">
                  <c:v>5.67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D-452F-BE24-30B62C9E41A6}"/>
            </c:ext>
          </c:extLst>
        </c:ser>
        <c:ser>
          <c:idx val="6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Показатель обслуженности на дому </c:v>
                </c:pt>
                <c:pt idx="1">
                  <c:v>Обращаемость прикрепленного населения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11.5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4FD6-BF51-CB4D1163FF63}"/>
            </c:ext>
          </c:extLst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Показатель обслуженности на дому </c:v>
                </c:pt>
                <c:pt idx="1">
                  <c:v>Обращаемость прикрепленного населения 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15.7</c:v>
                </c:pt>
                <c:pt idx="1">
                  <c:v>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F-458F-9904-56C66861B9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3836288"/>
        <c:axId val="163837824"/>
      </c:barChart>
      <c:catAx>
        <c:axId val="16383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63837824"/>
        <c:crosses val="autoZero"/>
        <c:auto val="1"/>
        <c:lblAlgn val="ctr"/>
        <c:lblOffset val="100"/>
        <c:noMultiLvlLbl val="0"/>
      </c:catAx>
      <c:valAx>
        <c:axId val="16383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6383628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Штатные</a:t>
            </a:r>
            <a:r>
              <a:rPr lang="ru-RU" baseline="0" dirty="0">
                <a:latin typeface="Times New Roman" pitchFamily="18" charset="0"/>
                <a:cs typeface="Times New Roman" pitchFamily="18" charset="0"/>
              </a:rPr>
              <a:t> единицы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147039229825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BA-4D95-B412-BD8963F86505}"/>
                </c:ext>
              </c:extLst>
            </c:dLbl>
            <c:dLbl>
              <c:idx val="1"/>
              <c:layout>
                <c:manualLayout>
                  <c:x val="-2.1263669756121616E-3"/>
                  <c:y val="6.882235378952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BA-4D95-B412-BD8963F86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Врачи </c:v>
                </c:pt>
                <c:pt idx="1">
                  <c:v>СМП </c:v>
                </c:pt>
                <c:pt idx="2">
                  <c:v>ММП </c:v>
                </c:pt>
                <c:pt idx="3">
                  <c:v>Прочий немедицинский персонал </c:v>
                </c:pt>
                <c:pt idx="4">
                  <c:v>Всего должностей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78.75</c:v>
                </c:pt>
                <c:pt idx="1">
                  <c:v>190.25</c:v>
                </c:pt>
                <c:pt idx="2">
                  <c:v>13</c:v>
                </c:pt>
                <c:pt idx="3">
                  <c:v>61</c:v>
                </c:pt>
                <c:pt idx="4">
                  <c:v>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BA-4D95-B412-BD8963F865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8.3715235182355484E-8"/>
                  <c:y val="4.5881569193019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BA-4D95-B412-BD8963F86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Врачи </c:v>
                </c:pt>
                <c:pt idx="1">
                  <c:v>СМП </c:v>
                </c:pt>
                <c:pt idx="2">
                  <c:v>ММП </c:v>
                </c:pt>
                <c:pt idx="3">
                  <c:v>Прочий немедицинский персонал </c:v>
                </c:pt>
                <c:pt idx="4">
                  <c:v>Всего должностей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98.5</c:v>
                </c:pt>
                <c:pt idx="1">
                  <c:v>227.5</c:v>
                </c:pt>
                <c:pt idx="2">
                  <c:v>14</c:v>
                </c:pt>
                <c:pt idx="3">
                  <c:v>73.25</c:v>
                </c:pt>
                <c:pt idx="4">
                  <c:v>414.25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BA-4D95-B412-BD8963F865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1263669756122002E-3"/>
                  <c:y val="-1.605854921755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BA-4D95-B412-BD8963F86505}"/>
                </c:ext>
              </c:extLst>
            </c:dLbl>
            <c:dLbl>
              <c:idx val="3"/>
              <c:layout>
                <c:manualLayout>
                  <c:x val="2.1263669756120839E-3"/>
                  <c:y val="-1.835262767720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BA-4D95-B412-BD8963F86505}"/>
                </c:ext>
              </c:extLst>
            </c:dLbl>
            <c:dLbl>
              <c:idx val="4"/>
              <c:layout>
                <c:manualLayout>
                  <c:x val="-2.1263669756121616E-3"/>
                  <c:y val="-2.294078459650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BA-4D95-B412-BD8963F86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Врачи </c:v>
                </c:pt>
                <c:pt idx="1">
                  <c:v>СМП </c:v>
                </c:pt>
                <c:pt idx="2">
                  <c:v>ММП </c:v>
                </c:pt>
                <c:pt idx="3">
                  <c:v>Прочий немедицинский персонал </c:v>
                </c:pt>
                <c:pt idx="4">
                  <c:v>Всего должностей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105</c:v>
                </c:pt>
                <c:pt idx="1">
                  <c:v>234.5</c:v>
                </c:pt>
                <c:pt idx="2">
                  <c:v>14</c:v>
                </c:pt>
                <c:pt idx="3">
                  <c:v>73.25</c:v>
                </c:pt>
                <c:pt idx="4">
                  <c:v>427.75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BA-4D95-B412-BD8963F8650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3183487806081E-3"/>
                  <c:y val="5.0469726112320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BA-4D95-B412-BD8963F86505}"/>
                </c:ext>
              </c:extLst>
            </c:dLbl>
            <c:dLbl>
              <c:idx val="1"/>
              <c:layout>
                <c:manualLayout>
                  <c:x val="1.0631834878060808E-3"/>
                  <c:y val="3.670525535441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6BA-4D95-B412-BD8963F86505}"/>
                </c:ext>
              </c:extLst>
            </c:dLbl>
            <c:dLbl>
              <c:idx val="3"/>
              <c:layout>
                <c:manualLayout>
                  <c:x val="1.063183487806081E-3"/>
                  <c:y val="5.735196149127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BA-4D95-B412-BD8963F86505}"/>
                </c:ext>
              </c:extLst>
            </c:dLbl>
            <c:dLbl>
              <c:idx val="4"/>
              <c:layout>
                <c:manualLayout>
                  <c:x val="2.1263669756121616E-3"/>
                  <c:y val="4.8175467016570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BA-4D95-B412-BD8963F86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Врачи </c:v>
                </c:pt>
                <c:pt idx="1">
                  <c:v>СМП </c:v>
                </c:pt>
                <c:pt idx="2">
                  <c:v>ММП </c:v>
                </c:pt>
                <c:pt idx="3">
                  <c:v>Прочий немедицинский персонал </c:v>
                </c:pt>
                <c:pt idx="4">
                  <c:v>Всего должностей 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103.75</c:v>
                </c:pt>
                <c:pt idx="1">
                  <c:v>238.5</c:v>
                </c:pt>
                <c:pt idx="2">
                  <c:v>14</c:v>
                </c:pt>
                <c:pt idx="3">
                  <c:v>87</c:v>
                </c:pt>
                <c:pt idx="4">
                  <c:v>443.25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6BA-4D95-B412-BD8963F8650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Врачи </c:v>
                </c:pt>
                <c:pt idx="1">
                  <c:v>СМП </c:v>
                </c:pt>
                <c:pt idx="2">
                  <c:v>ММП </c:v>
                </c:pt>
                <c:pt idx="3">
                  <c:v>Прочий немедицинский персонал </c:v>
                </c:pt>
                <c:pt idx="4">
                  <c:v>Всего должностей 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112.5</c:v>
                </c:pt>
                <c:pt idx="1">
                  <c:v>247.5</c:v>
                </c:pt>
                <c:pt idx="2">
                  <c:v>14</c:v>
                </c:pt>
                <c:pt idx="3">
                  <c:v>85.25</c:v>
                </c:pt>
                <c:pt idx="4">
                  <c:v>459.25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D-4466-A2D1-90FCDF1895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9008256"/>
        <c:axId val="179009792"/>
      </c:barChart>
      <c:catAx>
        <c:axId val="179008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9009792"/>
        <c:crosses val="autoZero"/>
        <c:auto val="1"/>
        <c:lblAlgn val="ctr"/>
        <c:lblOffset val="100"/>
        <c:noMultiLvlLbl val="0"/>
      </c:catAx>
      <c:valAx>
        <c:axId val="17900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900825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kk-KZ">
                <a:latin typeface="Times New Roman" pitchFamily="18" charset="0"/>
                <a:cs typeface="Times New Roman" pitchFamily="18" charset="0"/>
              </a:rPr>
              <a:t>Количество врачей с категориями специалиста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433993920533783"/>
          <c:y val="3.86920603805052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2039626902089219E-2"/>
          <c:y val="0.12323421231190949"/>
          <c:w val="0.95151282081540356"/>
          <c:h val="0.63596255096014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0506894857328475E-18"/>
                  <c:y val="1.1303609068304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B4-4C6A-AAB5-338B52403374}"/>
                </c:ext>
              </c:extLst>
            </c:dLbl>
            <c:dLbl>
              <c:idx val="1"/>
              <c:layout>
                <c:manualLayout>
                  <c:x val="0"/>
                  <c:y val="1.1303609068304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B4-4C6A-AAB5-338B52403374}"/>
                </c:ext>
              </c:extLst>
            </c:dLbl>
            <c:dLbl>
              <c:idx val="2"/>
              <c:layout>
                <c:manualLayout>
                  <c:x val="-2.203962690208922E-3"/>
                  <c:y val="1.9594764864127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B4-4C6A-AAB5-338B52403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1-4618-8B04-DD69292E16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6118880706267655E-3"/>
                  <c:y val="1.4067327666912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B4-4C6A-AAB5-338B52403374}"/>
                </c:ext>
              </c:extLst>
            </c:dLbl>
            <c:dLbl>
              <c:idx val="1"/>
              <c:layout>
                <c:manualLayout>
                  <c:x val="0"/>
                  <c:y val="1.6831046265519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B4-4C6A-AAB5-338B52403374}"/>
                </c:ext>
              </c:extLst>
            </c:dLbl>
            <c:dLbl>
              <c:idx val="2"/>
              <c:layout>
                <c:manualLayout>
                  <c:x val="0"/>
                  <c:y val="2.51222020613423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B4-4C6A-AAB5-338B52403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1-4618-8B04-DD69292E16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07925380417844E-3"/>
                  <c:y val="1.40673276669122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B4-4C6A-AAB5-338B52403374}"/>
                </c:ext>
              </c:extLst>
            </c:dLbl>
            <c:dLbl>
              <c:idx val="1"/>
              <c:layout>
                <c:manualLayout>
                  <c:x val="0"/>
                  <c:y val="8.53989046969724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B4-4C6A-AAB5-338B52403374}"/>
                </c:ext>
              </c:extLst>
            </c:dLbl>
            <c:dLbl>
              <c:idx val="2"/>
              <c:layout>
                <c:manualLayout>
                  <c:x val="-6.6118880706269268E-3"/>
                  <c:y val="8.53989046969718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B4-4C6A-AAB5-338B52403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19.600000000000001</c:v>
                </c:pt>
                <c:pt idx="1">
                  <c:v>10.6</c:v>
                </c:pt>
                <c:pt idx="2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C-4B3F-BE9F-74A080FE56D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040551588586278E-17"/>
                  <c:y val="2.23584834627348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B4-4C6A-AAB5-338B52403374}"/>
                </c:ext>
              </c:extLst>
            </c:dLbl>
            <c:dLbl>
              <c:idx val="1"/>
              <c:layout>
                <c:manualLayout>
                  <c:x val="0"/>
                  <c:y val="1.09858902372837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76-4946-9C0A-D155820E24FB}"/>
                </c:ext>
              </c:extLst>
            </c:dLbl>
            <c:dLbl>
              <c:idx val="2"/>
              <c:layout>
                <c:manualLayout>
                  <c:x val="0"/>
                  <c:y val="3.06496392585574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B4-4C6A-AAB5-338B52403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26</c:v>
                </c:pt>
                <c:pt idx="1">
                  <c:v>12.3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9-494B-A6E8-2B927388880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18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3-4B36-BE2E-D900D1F0017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85-4943-B188-42638ECC50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9853184"/>
        <c:axId val="179854720"/>
      </c:barChart>
      <c:catAx>
        <c:axId val="17985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854720"/>
        <c:crosses val="autoZero"/>
        <c:auto val="1"/>
        <c:lblAlgn val="ctr"/>
        <c:lblOffset val="100"/>
        <c:noMultiLvlLbl val="0"/>
      </c:catAx>
      <c:valAx>
        <c:axId val="17985472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7985318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kk-KZ">
                <a:latin typeface="Times New Roman" pitchFamily="18" charset="0"/>
                <a:cs typeface="Times New Roman" pitchFamily="18" charset="0"/>
              </a:rPr>
              <a:t>Количество среднего персонала с категориями специалиста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8391087428726724E-2"/>
          <c:y val="0.29654444897753385"/>
          <c:w val="0.91221236084713386"/>
          <c:h val="0.51917410806375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2.20407646317137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C3-445E-9F9C-3FA88F1FBAE2}"/>
                </c:ext>
              </c:extLst>
            </c:dLbl>
            <c:dLbl>
              <c:idx val="2"/>
              <c:layout>
                <c:manualLayout>
                  <c:x val="-2.1253337778126642E-3"/>
                  <c:y val="1.66604356055742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C3-445E-9F9C-3FA88F1FB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2-48E0-8254-CD5B407129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60013334377592E-3"/>
                  <c:y val="8.22217163867621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C3-445E-9F9C-3FA88F1FBAE2}"/>
                </c:ext>
              </c:extLst>
            </c:dLbl>
            <c:dLbl>
              <c:idx val="1"/>
              <c:layout>
                <c:manualLayout>
                  <c:x val="-8.5013351112503462E-3"/>
                  <c:y val="1.7331779847834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C3-445E-9F9C-3FA88F1FBAE2}"/>
                </c:ext>
              </c:extLst>
            </c:dLbl>
            <c:dLbl>
              <c:idx val="2"/>
              <c:layout>
                <c:manualLayout>
                  <c:x val="0"/>
                  <c:y val="5.6055612111441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C3-445E-9F9C-3FA88F1FB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2-48E0-8254-CD5B407129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87857951392443E-3"/>
                  <c:y val="3.0331920427536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45-40AA-B972-F0A4A1F8AF6A}"/>
                </c:ext>
              </c:extLst>
            </c:dLbl>
            <c:dLbl>
              <c:idx val="1"/>
              <c:layout>
                <c:manualLayout>
                  <c:x val="-4.2506675556251731E-3"/>
                  <c:y val="2.3273121987927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C3-445E-9F9C-3FA88F1FBAE2}"/>
                </c:ext>
              </c:extLst>
            </c:dLbl>
            <c:dLbl>
              <c:idx val="2"/>
              <c:layout>
                <c:manualLayout>
                  <c:x val="-2.1253337778127422E-3"/>
                  <c:y val="1.4067327666912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C3-445E-9F9C-3FA88F1FB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37.299999999999997</c:v>
                </c:pt>
                <c:pt idx="1">
                  <c:v>6.5</c:v>
                </c:pt>
                <c:pt idx="2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F-4478-A367-41E35219E81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837386194233028E-3"/>
                  <c:y val="1.9277046033106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45-40AA-B972-F0A4A1F8AF6A}"/>
                </c:ext>
              </c:extLst>
            </c:dLbl>
            <c:dLbl>
              <c:idx val="1"/>
              <c:layout>
                <c:manualLayout>
                  <c:x val="-2.1253337778125866E-3"/>
                  <c:y val="9.45452899488995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C3-445E-9F9C-3FA88F1FBAE2}"/>
                </c:ext>
              </c:extLst>
            </c:dLbl>
            <c:dLbl>
              <c:idx val="2"/>
              <c:layout>
                <c:manualLayout>
                  <c:x val="-8.559739952861101E-3"/>
                  <c:y val="5.7969106413611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45-40AA-B972-F0A4A1F8A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38</c:v>
                </c:pt>
                <c:pt idx="1">
                  <c:v>6.5</c:v>
                </c:pt>
                <c:pt idx="2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5-4E6A-8FC9-0155F966F59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8964002477749201E-17"/>
                  <c:y val="1.658231159164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C3-445E-9F9C-3FA88F1FB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45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5-4A8D-869F-9F5AC32189C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253337778126252E-3"/>
                  <c:y val="2.763718598607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C3-445E-9F9C-3FA88F1FB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40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C5-4912-8B66-4455678296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22"/>
        <c:axId val="179718400"/>
        <c:axId val="179732480"/>
      </c:barChart>
      <c:catAx>
        <c:axId val="17971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732480"/>
        <c:crosses val="autoZero"/>
        <c:auto val="1"/>
        <c:lblAlgn val="ctr"/>
        <c:lblOffset val="100"/>
        <c:noMultiLvlLbl val="0"/>
      </c:catAx>
      <c:valAx>
        <c:axId val="17973248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79718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686493768311194E-2"/>
          <c:y val="0.90667967592106502"/>
          <c:w val="0.82543445504099044"/>
          <c:h val="7.1125930252447192E-2"/>
        </c:manualLayout>
      </c:layout>
      <c:overlay val="0"/>
      <c:txPr>
        <a:bodyPr rot="0" vert="horz"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09553468355148E-2"/>
          <c:y val="2.1772167128578438E-2"/>
          <c:w val="0.51163461285742096"/>
          <c:h val="0.946559226138943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1B-427D-B900-DD0A62508A5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1B-427D-B900-DD0A62508A5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1B-427D-B900-DD0A62508A5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1B-427D-B900-DD0A62508A5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1B-427D-B900-DD0A62508A5F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1B-427D-B900-DD0A62508A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E1B-427D-B900-DD0A62508A5F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E1B-427D-B900-DD0A62508A5F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E1B-427D-B900-DD0A62508A5F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E1B-427D-B900-DD0A62508A5F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E1B-427D-B900-DD0A62508A5F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6E1B-427D-B900-DD0A62508A5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6E1B-427D-B900-DD0A62508A5F}"/>
              </c:ext>
            </c:extLst>
          </c:dPt>
          <c:dPt>
            <c:idx val="1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6E1B-427D-B900-DD0A62508A5F}"/>
              </c:ext>
            </c:extLst>
          </c:dPt>
          <c:dPt>
            <c:idx val="1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6E1B-427D-B900-DD0A62508A5F}"/>
              </c:ext>
            </c:extLst>
          </c:dPt>
          <c:dPt>
            <c:idx val="15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6E1B-427D-B900-DD0A62508A5F}"/>
              </c:ext>
            </c:extLst>
          </c:dPt>
          <c:dPt>
            <c:idx val="16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6E1B-427D-B900-DD0A62508A5F}"/>
              </c:ext>
            </c:extLst>
          </c:dPt>
          <c:dPt>
            <c:idx val="17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6E1B-427D-B900-DD0A62508A5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6E1B-427D-B900-DD0A62508A5F}"/>
              </c:ext>
            </c:extLst>
          </c:dPt>
          <c:dPt>
            <c:idx val="19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6E1B-427D-B900-DD0A62508A5F}"/>
              </c:ext>
            </c:extLst>
          </c:dPt>
          <c:dPt>
            <c:idx val="2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6E1B-427D-B900-DD0A62508A5F}"/>
              </c:ext>
            </c:extLst>
          </c:dPt>
          <c:dPt>
            <c:idx val="21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6E1B-427D-B900-DD0A62508A5F}"/>
              </c:ext>
            </c:extLst>
          </c:dPt>
          <c:dPt>
            <c:idx val="22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6E1B-427D-B900-DD0A62508A5F}"/>
              </c:ext>
            </c:extLst>
          </c:dPt>
          <c:dPt>
            <c:idx val="23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6E1B-427D-B900-DD0A62508A5F}"/>
              </c:ext>
            </c:extLst>
          </c:dPt>
          <c:dPt>
            <c:idx val="24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6E1B-427D-B900-DD0A62508A5F}"/>
              </c:ext>
            </c:extLst>
          </c:dPt>
          <c:dPt>
            <c:idx val="25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6E1B-427D-B900-DD0A62508A5F}"/>
              </c:ext>
            </c:extLst>
          </c:dPt>
          <c:dPt>
            <c:idx val="26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6E1B-427D-B900-DD0A62508A5F}"/>
              </c:ext>
            </c:extLst>
          </c:dPt>
          <c:dPt>
            <c:idx val="27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6E1B-427D-B900-DD0A62508A5F}"/>
              </c:ext>
            </c:extLst>
          </c:dPt>
          <c:dPt>
            <c:idx val="28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9-6E1B-427D-B900-DD0A62508A5F}"/>
              </c:ext>
            </c:extLst>
          </c:dPt>
          <c:dPt>
            <c:idx val="29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B-6E1B-427D-B900-DD0A62508A5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Лист3!$A$1:$A$30</c:f>
              <c:strCache>
                <c:ptCount val="30"/>
                <c:pt idx="1">
                  <c:v>ГКП на ПХВ "Детская городская клиническая инфекционная больница" УЗ г. Алматы</c:v>
                </c:pt>
                <c:pt idx="2">
                  <c:v>ТОО "Детская стоматологическая поликлиника города Алматы"</c:v>
                </c:pt>
                <c:pt idx="3">
                  <c:v>ГКП "Городской центр репродукции человека" на ПХВ УЗ г. Алматы</c:v>
                </c:pt>
                <c:pt idx="4">
                  <c:v>ТОО "СОЦИАЛЬНАЯ ДЕТСКАЯ СТОМАТОЛОГИЯ"</c:v>
                </c:pt>
                <c:pt idx="5">
                  <c:v>ГКП на ПХВ "Городская клиническая инфекционная больница имени Изатимы Жекеновой" УЗ г. Алматы</c:v>
                </c:pt>
                <c:pt idx="6">
                  <c:v>Филиал ТОО "КДЛ ОЛИМП" в г. Алматы</c:v>
                </c:pt>
                <c:pt idx="7">
                  <c:v>ТОО "Областная детская стоматологическая поликлиника"</c:v>
                </c:pt>
                <c:pt idx="8">
                  <c:v>ТОО "Центральная стоматологическая поликлиника города Алматы"</c:v>
                </c:pt>
                <c:pt idx="9">
                  <c:v>КГП на ПХВ "Городская поликлиника №5" УОЗ г. Алматы</c:v>
                </c:pt>
                <c:pt idx="10">
                  <c:v>КГП на ПХВ "Алматинский онкологический центр" УОЗ г. Алматы</c:v>
                </c:pt>
                <c:pt idx="11">
                  <c:v>АО "Научный центр акушерства, гинекологии и перинатологии"</c:v>
                </c:pt>
                <c:pt idx="12">
                  <c:v>ТОО "Региональный диагностический центр"</c:v>
                </c:pt>
                <c:pt idx="13">
                  <c:v>ГКП на ПХВ "Городской ревматологический центр" УЗ г. Алматы</c:v>
                </c:pt>
                <c:pt idx="14">
                  <c:v>ТОО "Мария Клиник"</c:v>
                </c:pt>
                <c:pt idx="15">
                  <c:v>КГП на ПХВ "Городское патолого-анатомическое бюро" УЗ г. Алматы</c:v>
                </c:pt>
                <c:pt idx="16">
                  <c:v>ТОО "Неврология эпилептология и реабилитация"</c:v>
                </c:pt>
                <c:pt idx="17">
                  <c:v>КГП на ПХВ "Детская городская клиническая больница №2" УОЗ г. Алматы</c:v>
                </c:pt>
                <c:pt idx="18">
                  <c:v>КГП на ПХВ "Центр фтизиопульмонологии" УОЗ г. Алматы</c:v>
                </c:pt>
                <c:pt idx="19">
                  <c:v>КГП на ПХВ "Городская клиническая больница №5" УОЗ г. Алматы</c:v>
                </c:pt>
                <c:pt idx="20">
                  <c:v>КГП на ПХВ "Городская поликлиника №10" УОЗ г. Алматы</c:v>
                </c:pt>
                <c:pt idx="21">
                  <c:v>КГП на ПХВ "Городская поликлиника №11" УОЗ г. Алматы</c:v>
                </c:pt>
                <c:pt idx="22">
                  <c:v>КГП на ПХВ "Центр перинатологии и детской кардиохирургии" УОЗ г. Алматы</c:v>
                </c:pt>
                <c:pt idx="23">
                  <c:v>КГП на ПХВ "Городская клиническая больница №7" УОЗ г. Алматы</c:v>
                </c:pt>
                <c:pt idx="24">
                  <c:v>ГКП на ПХВ "Центр детской неотложной медицинской помощи" УЗ г. Алматы</c:v>
                </c:pt>
                <c:pt idx="25">
                  <c:v>АО "Национальный научный центр хирургии имени А.Н.Сызганова"</c:v>
                </c:pt>
                <c:pt idx="26">
                  <c:v>КГП на ПХВ "Городская поликлиника №6" УОЗ г. Алматы</c:v>
                </c:pt>
                <c:pt idx="27">
                  <c:v>ГКП на ПХВ "Кожно-венерологический диспансер" УЗ г. Алматы</c:v>
                </c:pt>
                <c:pt idx="28">
                  <c:v>КГП на ПХВ "Городская поликлиника №8" УОЗ г. Алматы</c:v>
                </c:pt>
                <c:pt idx="29">
                  <c:v>Другие</c:v>
                </c:pt>
              </c:strCache>
            </c:strRef>
          </c:cat>
          <c:val>
            <c:numRef>
              <c:f>Лист3!$B$1:$B$30</c:f>
              <c:numCache>
                <c:formatCode>0.0</c:formatCode>
                <c:ptCount val="30"/>
                <c:pt idx="0" formatCode="General">
                  <c:v>0</c:v>
                </c:pt>
                <c:pt idx="1">
                  <c:v>39.782379210582221</c:v>
                </c:pt>
                <c:pt idx="2">
                  <c:v>9.575247931024677</c:v>
                </c:pt>
                <c:pt idx="3">
                  <c:v>4.5437886586081415</c:v>
                </c:pt>
                <c:pt idx="4">
                  <c:v>4.3293893698776458</c:v>
                </c:pt>
                <c:pt idx="5">
                  <c:v>4.1813412188199557</c:v>
                </c:pt>
                <c:pt idx="6">
                  <c:v>3.6215803640897999</c:v>
                </c:pt>
                <c:pt idx="7">
                  <c:v>3.1112100903399269</c:v>
                </c:pt>
                <c:pt idx="8">
                  <c:v>2.9035868115208858</c:v>
                </c:pt>
                <c:pt idx="9">
                  <c:v>2.8243323152427151</c:v>
                </c:pt>
                <c:pt idx="10">
                  <c:v>2.5425237959182931</c:v>
                </c:pt>
                <c:pt idx="11">
                  <c:v>2.1260331717144112</c:v>
                </c:pt>
                <c:pt idx="12">
                  <c:v>1.6442215043280111</c:v>
                </c:pt>
                <c:pt idx="13">
                  <c:v>1.3889228393114845</c:v>
                </c:pt>
                <c:pt idx="14">
                  <c:v>1.330554930579364</c:v>
                </c:pt>
                <c:pt idx="15">
                  <c:v>1.071862884768654</c:v>
                </c:pt>
                <c:pt idx="16">
                  <c:v>0.63465169385133802</c:v>
                </c:pt>
                <c:pt idx="17">
                  <c:v>0.62474600273464509</c:v>
                </c:pt>
                <c:pt idx="18">
                  <c:v>0.51439146272165337</c:v>
                </c:pt>
                <c:pt idx="19">
                  <c:v>0.40004466464256305</c:v>
                </c:pt>
                <c:pt idx="20">
                  <c:v>0.27097079406290236</c:v>
                </c:pt>
                <c:pt idx="21">
                  <c:v>0.25774856667913743</c:v>
                </c:pt>
                <c:pt idx="22">
                  <c:v>0.24108040937796626</c:v>
                </c:pt>
                <c:pt idx="23">
                  <c:v>0.23590534323816506</c:v>
                </c:pt>
                <c:pt idx="24">
                  <c:v>0.22887639347641714</c:v>
                </c:pt>
                <c:pt idx="25">
                  <c:v>0.19223430503290465</c:v>
                </c:pt>
                <c:pt idx="26">
                  <c:v>9.6409279152190552E-2</c:v>
                </c:pt>
                <c:pt idx="27">
                  <c:v>7.4872778131297335E-2</c:v>
                </c:pt>
                <c:pt idx="28">
                  <c:v>6.9231119848135653E-2</c:v>
                </c:pt>
                <c:pt idx="29">
                  <c:v>11.18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6E1B-427D-B900-DD0A62508A5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1328797217442601"/>
          <c:y val="7.1534894144720919E-3"/>
          <c:w val="0.4867120278255741"/>
          <c:h val="0.99284651058552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95288322016225E-2"/>
          <c:y val="5.9957481247819744E-2"/>
          <c:w val="0.47362437400285562"/>
          <c:h val="0.883810488570318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3B4-4F9F-9892-1685F36C2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B4-4F9F-9892-1685F36C2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3B4-4F9F-9892-1685F36C2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3B4-4F9F-9892-1685F36C20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3B4-4F9F-9892-1685F36C20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3B4-4F9F-9892-1685F36C201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3B4-4F9F-9892-1685F36C201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3B4-4F9F-9892-1685F36C201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3B4-4F9F-9892-1685F36C201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3B4-4F9F-9892-1685F36C201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3B4-4F9F-9892-1685F36C201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83B4-4F9F-9892-1685F36C201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83B4-4F9F-9892-1685F36C201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83B4-4F9F-9892-1685F36C201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83B4-4F9F-9892-1685F36C2013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83B4-4F9F-9892-1685F36C2013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83B4-4F9F-9892-1685F36C2013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83B4-4F9F-9892-1685F36C2013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83B4-4F9F-9892-1685F36C2013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83B4-4F9F-9892-1685F36C2013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83B4-4F9F-9892-1685F36C2013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83B4-4F9F-9892-1685F36C2013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83B4-4F9F-9892-1685F36C2013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83B4-4F9F-9892-1685F36C2013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83B4-4F9F-9892-1685F36C2013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83B4-4F9F-9892-1685F36C2013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83B4-4F9F-9892-1685F36C2013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83B4-4F9F-9892-1685F36C2013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9-83B4-4F9F-9892-1685F36C2013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B-83B4-4F9F-9892-1685F36C2013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D-83B4-4F9F-9892-1685F36C2013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F-83B4-4F9F-9892-1685F36C2013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1-83B4-4F9F-9892-1685F36C2013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3-83B4-4F9F-9892-1685F36C2013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5-83B4-4F9F-9892-1685F36C2013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7-83B4-4F9F-9892-1685F36C2013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9-83B4-4F9F-9892-1685F36C2013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B-83B4-4F9F-9892-1685F36C2013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D-83B4-4F9F-9892-1685F36C2013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F-83B4-4F9F-9892-1685F36C2013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1-83B4-4F9F-9892-1685F36C2013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3-83B4-4F9F-9892-1685F36C2013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5-83B4-4F9F-9892-1685F36C2013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7-83B4-4F9F-9892-1685F36C2013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9-83B4-4F9F-9892-1685F36C2013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B-83B4-4F9F-9892-1685F36C2013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D-83B4-4F9F-9892-1685F36C2013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F-83B4-4F9F-9892-1685F36C2013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1-83B4-4F9F-9892-1685F36C2013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3-83B4-4F9F-9892-1685F36C2013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5-83B4-4F9F-9892-1685F36C2013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7-83B4-4F9F-9892-1685F36C2013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9-83B4-4F9F-9892-1685F36C2013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B-83B4-4F9F-9892-1685F36C2013}"/>
              </c:ext>
            </c:extLst>
          </c:dPt>
          <c:dPt>
            <c:idx val="5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D-83B4-4F9F-9892-1685F36C2013}"/>
              </c:ext>
            </c:extLst>
          </c:dPt>
          <c:dPt>
            <c:idx val="55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F-83B4-4F9F-9892-1685F36C2013}"/>
              </c:ext>
            </c:extLst>
          </c:dPt>
          <c:dPt>
            <c:idx val="56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1-83B4-4F9F-9892-1685F36C2013}"/>
              </c:ext>
            </c:extLst>
          </c:dPt>
          <c:dPt>
            <c:idx val="57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3-83B4-4F9F-9892-1685F36C2013}"/>
              </c:ext>
            </c:extLst>
          </c:dPt>
          <c:dPt>
            <c:idx val="58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5-83B4-4F9F-9892-1685F36C2013}"/>
              </c:ext>
            </c:extLst>
          </c:dPt>
          <c:dPt>
            <c:idx val="59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7-83B4-4F9F-9892-1685F36C2013}"/>
              </c:ext>
            </c:extLst>
          </c:dPt>
          <c:dPt>
            <c:idx val="6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9-83B4-4F9F-9892-1685F36C2013}"/>
              </c:ext>
            </c:extLst>
          </c:dPt>
          <c:dPt>
            <c:idx val="61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B-83B4-4F9F-9892-1685F36C2013}"/>
              </c:ext>
            </c:extLst>
          </c:dPt>
          <c:dPt>
            <c:idx val="62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D-83B4-4F9F-9892-1685F36C2013}"/>
              </c:ext>
            </c:extLst>
          </c:dPt>
          <c:dPt>
            <c:idx val="63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F-83B4-4F9F-9892-1685F36C2013}"/>
              </c:ext>
            </c:extLst>
          </c:dPt>
          <c:dPt>
            <c:idx val="6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1-83B4-4F9F-9892-1685F36C2013}"/>
              </c:ext>
            </c:extLst>
          </c:dPt>
          <c:dPt>
            <c:idx val="6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3-83B4-4F9F-9892-1685F36C2013}"/>
              </c:ext>
            </c:extLst>
          </c:dPt>
          <c:dPt>
            <c:idx val="6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5-83B4-4F9F-9892-1685F36C2013}"/>
              </c:ext>
            </c:extLst>
          </c:dPt>
          <c:dPt>
            <c:idx val="67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7-83B4-4F9F-9892-1685F36C2013}"/>
              </c:ext>
            </c:extLst>
          </c:dPt>
          <c:dPt>
            <c:idx val="68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9-83B4-4F9F-9892-1685F36C2013}"/>
              </c:ext>
            </c:extLst>
          </c:dPt>
          <c:dPt>
            <c:idx val="69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B-83B4-4F9F-9892-1685F36C2013}"/>
              </c:ext>
            </c:extLst>
          </c:dPt>
          <c:dPt>
            <c:idx val="7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D-83B4-4F9F-9892-1685F36C201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Лист1!$A$2:$A$72</c:f>
              <c:strCache>
                <c:ptCount val="71"/>
                <c:pt idx="0">
                  <c:v>Филиал ТОО "КДЛ ОЛИМП" в г. Алматы</c:v>
                </c:pt>
                <c:pt idx="1">
                  <c:v>КГП на ПХВ "Кожно-венерологический диспансер" УОЗ г. Алматы</c:v>
                </c:pt>
                <c:pt idx="2">
                  <c:v>КГП "Городской центр репродукции человека" на ПХВ УОЗ г. Алматы</c:v>
                </c:pt>
                <c:pt idx="3">
                  <c:v>ГКП на ПХВ "Городская клиническая инфекционная больница имени Изатимы Жекеновой" УЗ г. Алматы</c:v>
                </c:pt>
                <c:pt idx="4">
                  <c:v>ТОО "Медицинский центр Neuro&amp;Life"</c:v>
                </c:pt>
                <c:pt idx="5">
                  <c:v>ТОО "Мария Клиник"</c:v>
                </c:pt>
                <c:pt idx="6">
                  <c:v>ТОО "МРТ ExpertAlmaty"</c:v>
                </c:pt>
                <c:pt idx="7">
                  <c:v>ТОО "ASIA MED clinic"</c:v>
                </c:pt>
                <c:pt idx="8">
                  <c:v>КГП на ПХВ "Алматинский онкологический центр" УОЗ г. Алматы</c:v>
                </c:pt>
                <c:pt idx="9">
                  <c:v>ГКП на ПХВ "Городской ревматологический центр" УОЗ г. Алматы</c:v>
                </c:pt>
                <c:pt idx="10">
                  <c:v>КГП на ПХВ "Городская поликлиника №5" УОЗ г. Алматы</c:v>
                </c:pt>
                <c:pt idx="11">
                  <c:v>ТОО "Лечебно-диагностический Центр Асмед"</c:v>
                </c:pt>
                <c:pt idx="12">
                  <c:v>ТОО "Аллергоскрин"</c:v>
                </c:pt>
                <c:pt idx="13">
                  <c:v>ТОО "Региональный диагностический центр"</c:v>
                </c:pt>
                <c:pt idx="14">
                  <c:v>КГП на ПХВ "Городское патологоанатомическое бюро" УОЗ г. Алматы</c:v>
                </c:pt>
                <c:pt idx="15">
                  <c:v>ТОО "Alatau Clinic"</c:v>
                </c:pt>
                <c:pt idx="16">
                  <c:v>КГП на ПХВ "Городская поликлиника №25" УОЗ г. Алматы</c:v>
                </c:pt>
                <c:pt idx="17">
                  <c:v>ИП "МЕНЛИБАЕВА"</c:v>
                </c:pt>
                <c:pt idx="18">
                  <c:v>КГП на ПХВ "Детская городская клиническая больница №2" УОЗ г. Алматы</c:v>
                </c:pt>
                <c:pt idx="19">
                  <c:v>КГП на ПХВ "Городская клиническая больница №7" УОЗ г. Алматы</c:v>
                </c:pt>
                <c:pt idx="20">
                  <c:v>ТОО "МК Aspan Tau"</c:v>
                </c:pt>
                <c:pt idx="21">
                  <c:v>АО "Научно-исследовательский институт кардиологии и внутренних болезней"</c:v>
                </c:pt>
                <c:pt idx="22">
                  <c:v>ТОО "Неврология эпилептология и реабилитация"</c:v>
                </c:pt>
                <c:pt idx="23">
                  <c:v>ТОО "Aspan Diagnostic"</c:v>
                </c:pt>
                <c:pt idx="24">
                  <c:v>КГП на ПХВ "Городская поликлиника №36" УОЗ г. Алматы</c:v>
                </c:pt>
                <c:pt idx="25">
                  <c:v>ТОО "ЛИМиБ"</c:v>
                </c:pt>
                <c:pt idx="26">
                  <c:v>КГП на ПХВ "Городская клиническая больница №5" УОЗ г. Алматы</c:v>
                </c:pt>
                <c:pt idx="27">
                  <c:v>ТОО "MEDILAB IMMUN.KZ"</c:v>
                </c:pt>
                <c:pt idx="28">
                  <c:v>КГП на ПХВ "Центр перинатологии и детской кардиохирургии" УОЗ г. Алматы</c:v>
                </c:pt>
                <c:pt idx="29">
                  <c:v>КГП на ПХВ "Центральная городская клиническая больница" УОЗ г. Алматы</c:v>
                </c:pt>
                <c:pt idx="30">
                  <c:v>КГП на ПХВ "Центр фтизиопульмонологии" УОЗ г. Алматы</c:v>
                </c:pt>
                <c:pt idx="31">
                  <c:v>ТОО "Центр молекулярной медицины"</c:v>
                </c:pt>
                <c:pt idx="32">
                  <c:v>КГП на ПХВ «Городской перинатальный центр» УОЗ г.Алматы</c:v>
                </c:pt>
                <c:pt idx="33">
                  <c:v>ТОО "Офтальмологическая клиника «КӨЗҚАРАС-Алматы"</c:v>
                </c:pt>
                <c:pt idx="34">
                  <c:v>КГП на ПХВ "Центр детской неотложной медицинской помощи" УОЗ г. Алматы</c:v>
                </c:pt>
                <c:pt idx="35">
                  <c:v>АО "Национальный научный центр хирургии имени А.Н.Сызганова"</c:v>
                </c:pt>
                <c:pt idx="36">
                  <c:v>КГП на ПХВ "Городская поликлиника №6" УОЗ г. Алматы</c:v>
                </c:pt>
                <c:pt idx="37">
                  <c:v>ИП "АБЗАЛ МЕД"</c:v>
                </c:pt>
                <c:pt idx="38">
                  <c:v>ТОО "Поликлиника №55"</c:v>
                </c:pt>
                <c:pt idx="39">
                  <c:v>КГП на ПХВ "Городская поликлиника №15" УОЗ г. Алматы</c:v>
                </c:pt>
                <c:pt idx="40">
                  <c:v>КГП на ПХВ "Детская городская клиническая инфекционная больница" УОЗ г. Алматы</c:v>
                </c:pt>
                <c:pt idx="41">
                  <c:v>КГП на ПХВ "Центр психического здоровья" УОЗ г. Алматы</c:v>
                </c:pt>
                <c:pt idx="42">
                  <c:v>ТОО "АМИТРУД "Дарига"</c:v>
                </c:pt>
                <c:pt idx="43">
                  <c:v>КГП на ПХВ "Городская поликлиника №8" УОЗ г. Алматы</c:v>
                </c:pt>
                <c:pt idx="44">
                  <c:v>КГП на ПХВ "Городская поликлиника №23" УОЗ г. Алматы</c:v>
                </c:pt>
                <c:pt idx="45">
                  <c:v>ТОО "Медицинский центр "MedLine"</c:v>
                </c:pt>
                <c:pt idx="46">
                  <c:v>КГП на ПХВ "Городская поликлиника №26" УОЗ г. Алматы</c:v>
                </c:pt>
                <c:pt idx="47">
                  <c:v>КФ «University Medical Center»</c:v>
                </c:pt>
                <c:pt idx="48">
                  <c:v>ТОО "Медицинская компания "Сункар"</c:v>
                </c:pt>
                <c:pt idx="49">
                  <c:v>АО "Научный центр педиатрии и детской хирургии"</c:v>
                </c:pt>
                <c:pt idx="50">
                  <c:v>ТОО "Centre Nova Diagnostic"</c:v>
                </c:pt>
                <c:pt idx="51">
                  <c:v>ГКП "Городская клиническая больница №1" на ПХВ УЗ г. Алматы</c:v>
                </c:pt>
                <c:pt idx="52">
                  <c:v>ТОО "Центр социальной адаптации и профессионально- трудовой реабилитации детей и подростков с нарушениями умственного и физического развития"</c:v>
                </c:pt>
                <c:pt idx="53">
                  <c:v>ТОО "Trinity sportmed"</c:v>
                </c:pt>
                <c:pt idx="54">
                  <c:v>ТОО "Центр неврологии и реабилитации "Aspasia"</c:v>
                </c:pt>
                <c:pt idx="55">
                  <c:v>КГП на ПХВ "Городская клиническая больница №4" УОЗ г. Алматы</c:v>
                </c:pt>
                <c:pt idx="56">
                  <c:v>ТОО "Специализированный диагностический центр "NEUROLINE"</c:v>
                </c:pt>
                <c:pt idx="57">
                  <c:v>ТОО "Инвиво ВДП"</c:v>
                </c:pt>
                <c:pt idx="58">
                  <c:v>КГП на ПХВ "Городская поликлиника №14" УОЗ г. Алматы</c:v>
                </c:pt>
                <c:pt idx="59">
                  <c:v>НАО "МУК"</c:v>
                </c:pt>
                <c:pt idx="60">
                  <c:v>ТОО "Международный Клинический Центр Репродуктологии PERSONA"</c:v>
                </c:pt>
                <c:pt idx="61">
                  <c:v>ТОО "ЭКСПЕРТ диагностик"</c:v>
                </c:pt>
                <c:pt idx="62">
                  <c:v>ТОО "Центр нейроэндокринологии"</c:v>
                </c:pt>
                <c:pt idx="63">
                  <c:v>ТОО "Медицинский центр "Сункар"</c:v>
                </c:pt>
                <c:pt idx="64">
                  <c:v>ТОО "Фонамед" (Мир Слуха)</c:v>
                </c:pt>
                <c:pt idx="65">
                  <c:v>ТОО "Казахский ордена "Знак Почета" научно-исследовательский институт глазных болезней"</c:v>
                </c:pt>
                <c:pt idx="66">
                  <c:v>ТОО "Городская клиническая больница №8 УОЗ г.Алматы"</c:v>
                </c:pt>
                <c:pt idx="67">
                  <c:v>КГП на ПХВ "Городская поликлиника №30" УОЗ г. Алматы</c:v>
                </c:pt>
                <c:pt idx="68">
                  <c:v>КГП на ПХВ "Городская поликлиника №12" УОЗ г. Алматы</c:v>
                </c:pt>
                <c:pt idx="69">
                  <c:v>ТОО "Mamma group"</c:v>
                </c:pt>
                <c:pt idx="70">
                  <c:v>ТОО "Smart health university city"</c:v>
                </c:pt>
              </c:strCache>
            </c:strRef>
          </c:cat>
          <c:val>
            <c:numRef>
              <c:f>Лист1!$B$2:$B$72</c:f>
              <c:numCache>
                <c:formatCode>General</c:formatCode>
                <c:ptCount val="71"/>
                <c:pt idx="0">
                  <c:v>34845658.769999996</c:v>
                </c:pt>
                <c:pt idx="1">
                  <c:v>20725853.260000002</c:v>
                </c:pt>
                <c:pt idx="2">
                  <c:v>20500622.079999998</c:v>
                </c:pt>
                <c:pt idx="3">
                  <c:v>17999542.82</c:v>
                </c:pt>
                <c:pt idx="4">
                  <c:v>17900261.870000001</c:v>
                </c:pt>
                <c:pt idx="5">
                  <c:v>14234043.969999999</c:v>
                </c:pt>
                <c:pt idx="6">
                  <c:v>13585471.26</c:v>
                </c:pt>
                <c:pt idx="7">
                  <c:v>13465923.460000001</c:v>
                </c:pt>
                <c:pt idx="8">
                  <c:v>12512984.050000001</c:v>
                </c:pt>
                <c:pt idx="9">
                  <c:v>12293363.51</c:v>
                </c:pt>
                <c:pt idx="10">
                  <c:v>11453414.589999998</c:v>
                </c:pt>
                <c:pt idx="11">
                  <c:v>10784268.17</c:v>
                </c:pt>
                <c:pt idx="12">
                  <c:v>10619520.699999999</c:v>
                </c:pt>
                <c:pt idx="13">
                  <c:v>8663997.4800000004</c:v>
                </c:pt>
                <c:pt idx="14">
                  <c:v>7564024.2799999993</c:v>
                </c:pt>
                <c:pt idx="15">
                  <c:v>6628375.5300000003</c:v>
                </c:pt>
                <c:pt idx="16">
                  <c:v>5829870.8599999994</c:v>
                </c:pt>
                <c:pt idx="17">
                  <c:v>5274347.5599999996</c:v>
                </c:pt>
                <c:pt idx="18">
                  <c:v>5131841.12</c:v>
                </c:pt>
                <c:pt idx="19">
                  <c:v>5096101.6700000009</c:v>
                </c:pt>
                <c:pt idx="20">
                  <c:v>4952021.59</c:v>
                </c:pt>
                <c:pt idx="21">
                  <c:v>4706512.13</c:v>
                </c:pt>
                <c:pt idx="22">
                  <c:v>4102123.1100000003</c:v>
                </c:pt>
                <c:pt idx="23">
                  <c:v>3914681.74</c:v>
                </c:pt>
                <c:pt idx="24">
                  <c:v>3820425.87</c:v>
                </c:pt>
                <c:pt idx="25">
                  <c:v>2525276.4000000004</c:v>
                </c:pt>
                <c:pt idx="26">
                  <c:v>2165883.0100000002</c:v>
                </c:pt>
                <c:pt idx="27">
                  <c:v>2033337.8399999999</c:v>
                </c:pt>
                <c:pt idx="28">
                  <c:v>1912618.4500000002</c:v>
                </c:pt>
                <c:pt idx="29">
                  <c:v>1863524.38</c:v>
                </c:pt>
                <c:pt idx="30">
                  <c:v>1673493.93</c:v>
                </c:pt>
                <c:pt idx="31">
                  <c:v>1313445.5599999998</c:v>
                </c:pt>
                <c:pt idx="32">
                  <c:v>1126122.3900000001</c:v>
                </c:pt>
                <c:pt idx="33">
                  <c:v>1050521.1299999999</c:v>
                </c:pt>
                <c:pt idx="34">
                  <c:v>1033114.94</c:v>
                </c:pt>
                <c:pt idx="35">
                  <c:v>997320.71</c:v>
                </c:pt>
                <c:pt idx="36">
                  <c:v>846283.2</c:v>
                </c:pt>
                <c:pt idx="37">
                  <c:v>759196.82</c:v>
                </c:pt>
                <c:pt idx="38">
                  <c:v>746192.64</c:v>
                </c:pt>
                <c:pt idx="39">
                  <c:v>703457.11</c:v>
                </c:pt>
                <c:pt idx="40">
                  <c:v>431314.44000000012</c:v>
                </c:pt>
                <c:pt idx="41">
                  <c:v>303826.94000000006</c:v>
                </c:pt>
                <c:pt idx="42">
                  <c:v>295732.07299999997</c:v>
                </c:pt>
                <c:pt idx="43">
                  <c:v>237981.95</c:v>
                </c:pt>
                <c:pt idx="44">
                  <c:v>178827.28</c:v>
                </c:pt>
                <c:pt idx="45">
                  <c:v>140743.57</c:v>
                </c:pt>
                <c:pt idx="46">
                  <c:v>135199.01</c:v>
                </c:pt>
                <c:pt idx="47">
                  <c:v>117246</c:v>
                </c:pt>
                <c:pt idx="48">
                  <c:v>79187.329999999987</c:v>
                </c:pt>
                <c:pt idx="49">
                  <c:v>69795.459999999992</c:v>
                </c:pt>
                <c:pt idx="50">
                  <c:v>66868.179999999993</c:v>
                </c:pt>
                <c:pt idx="51">
                  <c:v>53925.34</c:v>
                </c:pt>
                <c:pt idx="52">
                  <c:v>47257.25</c:v>
                </c:pt>
                <c:pt idx="53">
                  <c:v>40555.78</c:v>
                </c:pt>
                <c:pt idx="54">
                  <c:v>35088.149999999994</c:v>
                </c:pt>
                <c:pt idx="55">
                  <c:v>26941.399999999998</c:v>
                </c:pt>
                <c:pt idx="56">
                  <c:v>24457.63</c:v>
                </c:pt>
                <c:pt idx="57">
                  <c:v>24049.42</c:v>
                </c:pt>
                <c:pt idx="58">
                  <c:v>22213.54</c:v>
                </c:pt>
                <c:pt idx="59">
                  <c:v>19775.080000000002</c:v>
                </c:pt>
                <c:pt idx="60">
                  <c:v>17211.18</c:v>
                </c:pt>
                <c:pt idx="61">
                  <c:v>12024.71</c:v>
                </c:pt>
                <c:pt idx="62">
                  <c:v>10607.73</c:v>
                </c:pt>
                <c:pt idx="63">
                  <c:v>10054.33</c:v>
                </c:pt>
                <c:pt idx="64">
                  <c:v>9585.4399999999987</c:v>
                </c:pt>
                <c:pt idx="65">
                  <c:v>8770.2800000000007</c:v>
                </c:pt>
                <c:pt idx="66">
                  <c:v>7758.96</c:v>
                </c:pt>
                <c:pt idx="67">
                  <c:v>6926.56</c:v>
                </c:pt>
                <c:pt idx="68">
                  <c:v>2694.14</c:v>
                </c:pt>
                <c:pt idx="69">
                  <c:v>2526.31</c:v>
                </c:pt>
                <c:pt idx="70">
                  <c:v>807.26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9-4D41-A37B-F1F2C9F3FD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276738849884662"/>
          <c:y val="1.2243907854109198E-2"/>
          <c:w val="0.48077529794527768"/>
          <c:h val="0.967187756471664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643AF-02CE-49A3-963A-AA5A6CBBE089}" type="doc">
      <dgm:prSet loTypeId="urn:microsoft.com/office/officeart/2005/8/layout/vList3#1" loCatId="list" qsTypeId="urn:microsoft.com/office/officeart/2005/8/quickstyle/simple1" qsCatId="simple" csTypeId="urn:microsoft.com/office/officeart/2005/8/colors/accent0_1" csCatId="mainScheme" phldr="1"/>
      <dgm:spPr/>
    </dgm:pt>
    <dgm:pt modelId="{A5070609-3F5C-4BA5-B7D1-D2D656BFDBE6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качественной, доступной, безопасной медицинской помощи по семейному принципу</a:t>
          </a:r>
          <a:endParaRPr lang="ru-RU" b="0" dirty="0"/>
        </a:p>
      </dgm:t>
    </dgm:pt>
    <dgm:pt modelId="{D0158990-52A0-49CE-98C5-233E59EE75FF}" type="parTrans" cxnId="{B54F8F1F-26DD-4729-B283-1ADBC767E035}">
      <dgm:prSet/>
      <dgm:spPr/>
      <dgm:t>
        <a:bodyPr/>
        <a:lstStyle/>
        <a:p>
          <a:endParaRPr lang="ru-RU"/>
        </a:p>
      </dgm:t>
    </dgm:pt>
    <dgm:pt modelId="{356CFF22-3748-4D4D-B344-3CC9193E48AF}" type="sibTrans" cxnId="{B54F8F1F-26DD-4729-B283-1ADBC767E035}">
      <dgm:prSet/>
      <dgm:spPr/>
      <dgm:t>
        <a:bodyPr/>
        <a:lstStyle/>
        <a:p>
          <a:endParaRPr lang="ru-RU"/>
        </a:p>
      </dgm:t>
    </dgm:pt>
    <dgm:pt modelId="{5559E417-B811-409E-A85C-1D2B6C87320D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Профессионализм и применение доказательной медицины при оказании ПМСП</a:t>
          </a:r>
          <a:endParaRPr lang="ru-RU" b="0" dirty="0"/>
        </a:p>
      </dgm:t>
    </dgm:pt>
    <dgm:pt modelId="{D153BB8B-3675-4360-88B6-78C3BF4CF0FA}" type="parTrans" cxnId="{FB90839A-AF63-4A23-8B9C-763B99305658}">
      <dgm:prSet/>
      <dgm:spPr/>
      <dgm:t>
        <a:bodyPr/>
        <a:lstStyle/>
        <a:p>
          <a:endParaRPr lang="ru-RU"/>
        </a:p>
      </dgm:t>
    </dgm:pt>
    <dgm:pt modelId="{0C2E4542-1573-45B0-90BC-EA9C10CBC3F1}" type="sibTrans" cxnId="{FB90839A-AF63-4A23-8B9C-763B99305658}">
      <dgm:prSet/>
      <dgm:spPr/>
      <dgm:t>
        <a:bodyPr/>
        <a:lstStyle/>
        <a:p>
          <a:endParaRPr lang="ru-RU"/>
        </a:p>
      </dgm:t>
    </dgm:pt>
    <dgm:pt modelId="{E23FE8DE-F966-4543-88B2-6227FD6BCBD4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Партнерство с пациентами и их родственниками</a:t>
          </a:r>
          <a:endParaRPr lang="ru-RU" b="0" dirty="0"/>
        </a:p>
      </dgm:t>
    </dgm:pt>
    <dgm:pt modelId="{35ADF481-ED9A-4E1C-94D6-47980229C092}" type="parTrans" cxnId="{387727C4-C5A3-412F-8500-A8399BE9AC0F}">
      <dgm:prSet/>
      <dgm:spPr/>
      <dgm:t>
        <a:bodyPr/>
        <a:lstStyle/>
        <a:p>
          <a:endParaRPr lang="ru-RU"/>
        </a:p>
      </dgm:t>
    </dgm:pt>
    <dgm:pt modelId="{6326A92B-BF8C-456A-A167-F77195044449}" type="sibTrans" cxnId="{387727C4-C5A3-412F-8500-A8399BE9AC0F}">
      <dgm:prSet/>
      <dgm:spPr/>
      <dgm:t>
        <a:bodyPr/>
        <a:lstStyle/>
        <a:p>
          <a:endParaRPr lang="ru-RU"/>
        </a:p>
      </dgm:t>
    </dgm:pt>
    <dgm:pt modelId="{B6973385-ED6C-4C9C-98DE-5CEE5BDAC624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высокого рейтинга и лидерства среди организаций ПМСП</a:t>
          </a:r>
          <a:endParaRPr lang="ru-RU" b="0" dirty="0"/>
        </a:p>
      </dgm:t>
    </dgm:pt>
    <dgm:pt modelId="{C7B63986-A774-4F12-B2E1-0293DD4002C5}" type="parTrans" cxnId="{A1A5CFAD-2D9D-4690-BDD3-0B9C3D9C085F}">
      <dgm:prSet/>
      <dgm:spPr/>
      <dgm:t>
        <a:bodyPr/>
        <a:lstStyle/>
        <a:p>
          <a:endParaRPr lang="ru-RU"/>
        </a:p>
      </dgm:t>
    </dgm:pt>
    <dgm:pt modelId="{B941AB1A-BED8-4D74-A4C5-F0C9F79BA21C}" type="sibTrans" cxnId="{A1A5CFAD-2D9D-4690-BDD3-0B9C3D9C085F}">
      <dgm:prSet/>
      <dgm:spPr/>
      <dgm:t>
        <a:bodyPr/>
        <a:lstStyle/>
        <a:p>
          <a:endParaRPr lang="ru-RU"/>
        </a:p>
      </dgm:t>
    </dgm:pt>
    <dgm:pt modelId="{49120C55-7EAB-4C95-BA02-5B6C8F90B27B}" type="pres">
      <dgm:prSet presAssocID="{314643AF-02CE-49A3-963A-AA5A6CBBE089}" presName="linearFlow" presStyleCnt="0">
        <dgm:presLayoutVars>
          <dgm:dir/>
          <dgm:resizeHandles val="exact"/>
        </dgm:presLayoutVars>
      </dgm:prSet>
      <dgm:spPr/>
    </dgm:pt>
    <dgm:pt modelId="{EF2D81DF-0064-4583-B754-B6FAC70CE9B6}" type="pres">
      <dgm:prSet presAssocID="{A5070609-3F5C-4BA5-B7D1-D2D656BFDBE6}" presName="composite" presStyleCnt="0"/>
      <dgm:spPr/>
    </dgm:pt>
    <dgm:pt modelId="{8C439663-5623-42FA-8689-670A288EA62B}" type="pres">
      <dgm:prSet presAssocID="{A5070609-3F5C-4BA5-B7D1-D2D656BFDBE6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A4A1A33-A970-486C-A46E-448DFCB42969}" type="pres">
      <dgm:prSet presAssocID="{A5070609-3F5C-4BA5-B7D1-D2D656BFDBE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5A86D-9C03-4F87-96A2-685BCD701DF3}" type="pres">
      <dgm:prSet presAssocID="{356CFF22-3748-4D4D-B344-3CC9193E48AF}" presName="spacing" presStyleCnt="0"/>
      <dgm:spPr/>
    </dgm:pt>
    <dgm:pt modelId="{A0E63610-2C7A-48DE-9DFF-B56ED3E09A3D}" type="pres">
      <dgm:prSet presAssocID="{5559E417-B811-409E-A85C-1D2B6C87320D}" presName="composite" presStyleCnt="0"/>
      <dgm:spPr/>
    </dgm:pt>
    <dgm:pt modelId="{ACE3FF85-2A5E-449D-AA18-C728EBFC7310}" type="pres">
      <dgm:prSet presAssocID="{5559E417-B811-409E-A85C-1D2B6C87320D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45D6BE0-FDD2-4DFF-AC3E-C4B50AFCAFF6}" type="pres">
      <dgm:prSet presAssocID="{5559E417-B811-409E-A85C-1D2B6C87320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2EDC5-0B2A-4123-9E25-F51EE3F6653B}" type="pres">
      <dgm:prSet presAssocID="{0C2E4542-1573-45B0-90BC-EA9C10CBC3F1}" presName="spacing" presStyleCnt="0"/>
      <dgm:spPr/>
    </dgm:pt>
    <dgm:pt modelId="{8EB5BE94-D265-43F6-B4E0-D99D18652F25}" type="pres">
      <dgm:prSet presAssocID="{E23FE8DE-F966-4543-88B2-6227FD6BCBD4}" presName="composite" presStyleCnt="0"/>
      <dgm:spPr/>
    </dgm:pt>
    <dgm:pt modelId="{ACFBC6B4-B9AA-4E22-94F0-74CDA4C7E0A5}" type="pres">
      <dgm:prSet presAssocID="{E23FE8DE-F966-4543-88B2-6227FD6BCBD4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36DFF930-A187-4E68-BB20-801644443607}" type="pres">
      <dgm:prSet presAssocID="{E23FE8DE-F966-4543-88B2-6227FD6BCBD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F33D5-B299-4336-9B4A-F98D040000A7}" type="pres">
      <dgm:prSet presAssocID="{6326A92B-BF8C-456A-A167-F77195044449}" presName="spacing" presStyleCnt="0"/>
      <dgm:spPr/>
    </dgm:pt>
    <dgm:pt modelId="{C0EE791E-EFE8-43CF-8231-AD28BFD18D42}" type="pres">
      <dgm:prSet presAssocID="{B6973385-ED6C-4C9C-98DE-5CEE5BDAC624}" presName="composite" presStyleCnt="0"/>
      <dgm:spPr/>
    </dgm:pt>
    <dgm:pt modelId="{F3DEC33F-9398-4E55-8430-134FDDFA9EA1}" type="pres">
      <dgm:prSet presAssocID="{B6973385-ED6C-4C9C-98DE-5CEE5BDAC624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03B74B4B-8D1C-44C8-A92C-45D7749BD590}" type="pres">
      <dgm:prSet presAssocID="{B6973385-ED6C-4C9C-98DE-5CEE5BDAC62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24627-7668-4795-A4B5-4B9DDF7F9CAA}" type="presOf" srcId="{5559E417-B811-409E-A85C-1D2B6C87320D}" destId="{145D6BE0-FDD2-4DFF-AC3E-C4B50AFCAFF6}" srcOrd="0" destOrd="0" presId="urn:microsoft.com/office/officeart/2005/8/layout/vList3#1"/>
    <dgm:cxn modelId="{E379F846-21A8-4AF5-8B3D-35B083125E01}" type="presOf" srcId="{314643AF-02CE-49A3-963A-AA5A6CBBE089}" destId="{49120C55-7EAB-4C95-BA02-5B6C8F90B27B}" srcOrd="0" destOrd="0" presId="urn:microsoft.com/office/officeart/2005/8/layout/vList3#1"/>
    <dgm:cxn modelId="{FB90839A-AF63-4A23-8B9C-763B99305658}" srcId="{314643AF-02CE-49A3-963A-AA5A6CBBE089}" destId="{5559E417-B811-409E-A85C-1D2B6C87320D}" srcOrd="1" destOrd="0" parTransId="{D153BB8B-3675-4360-88B6-78C3BF4CF0FA}" sibTransId="{0C2E4542-1573-45B0-90BC-EA9C10CBC3F1}"/>
    <dgm:cxn modelId="{B8B375E9-44B7-4134-BFD3-90C4C0188081}" type="presOf" srcId="{B6973385-ED6C-4C9C-98DE-5CEE5BDAC624}" destId="{03B74B4B-8D1C-44C8-A92C-45D7749BD590}" srcOrd="0" destOrd="0" presId="urn:microsoft.com/office/officeart/2005/8/layout/vList3#1"/>
    <dgm:cxn modelId="{387727C4-C5A3-412F-8500-A8399BE9AC0F}" srcId="{314643AF-02CE-49A3-963A-AA5A6CBBE089}" destId="{E23FE8DE-F966-4543-88B2-6227FD6BCBD4}" srcOrd="2" destOrd="0" parTransId="{35ADF481-ED9A-4E1C-94D6-47980229C092}" sibTransId="{6326A92B-BF8C-456A-A167-F77195044449}"/>
    <dgm:cxn modelId="{B54F8F1F-26DD-4729-B283-1ADBC767E035}" srcId="{314643AF-02CE-49A3-963A-AA5A6CBBE089}" destId="{A5070609-3F5C-4BA5-B7D1-D2D656BFDBE6}" srcOrd="0" destOrd="0" parTransId="{D0158990-52A0-49CE-98C5-233E59EE75FF}" sibTransId="{356CFF22-3748-4D4D-B344-3CC9193E48AF}"/>
    <dgm:cxn modelId="{A1A5CFAD-2D9D-4690-BDD3-0B9C3D9C085F}" srcId="{314643AF-02CE-49A3-963A-AA5A6CBBE089}" destId="{B6973385-ED6C-4C9C-98DE-5CEE5BDAC624}" srcOrd="3" destOrd="0" parTransId="{C7B63986-A774-4F12-B2E1-0293DD4002C5}" sibTransId="{B941AB1A-BED8-4D74-A4C5-F0C9F79BA21C}"/>
    <dgm:cxn modelId="{DCCB172A-A080-4D6F-9044-95F42D4EF2ED}" type="presOf" srcId="{A5070609-3F5C-4BA5-B7D1-D2D656BFDBE6}" destId="{DA4A1A33-A970-486C-A46E-448DFCB42969}" srcOrd="0" destOrd="0" presId="urn:microsoft.com/office/officeart/2005/8/layout/vList3#1"/>
    <dgm:cxn modelId="{83C4E51F-550C-4FF3-B3D7-4A553995EE73}" type="presOf" srcId="{E23FE8DE-F966-4543-88B2-6227FD6BCBD4}" destId="{36DFF930-A187-4E68-BB20-801644443607}" srcOrd="0" destOrd="0" presId="urn:microsoft.com/office/officeart/2005/8/layout/vList3#1"/>
    <dgm:cxn modelId="{ED9E0F2C-C91E-41E2-BEB1-1E5C292AA032}" type="presParOf" srcId="{49120C55-7EAB-4C95-BA02-5B6C8F90B27B}" destId="{EF2D81DF-0064-4583-B754-B6FAC70CE9B6}" srcOrd="0" destOrd="0" presId="urn:microsoft.com/office/officeart/2005/8/layout/vList3#1"/>
    <dgm:cxn modelId="{0F843672-4EE9-42B4-920C-84F8074BF3CC}" type="presParOf" srcId="{EF2D81DF-0064-4583-B754-B6FAC70CE9B6}" destId="{8C439663-5623-42FA-8689-670A288EA62B}" srcOrd="0" destOrd="0" presId="urn:microsoft.com/office/officeart/2005/8/layout/vList3#1"/>
    <dgm:cxn modelId="{C09D8FB6-28AE-4DF5-9DA4-2F421652C325}" type="presParOf" srcId="{EF2D81DF-0064-4583-B754-B6FAC70CE9B6}" destId="{DA4A1A33-A970-486C-A46E-448DFCB42969}" srcOrd="1" destOrd="0" presId="urn:microsoft.com/office/officeart/2005/8/layout/vList3#1"/>
    <dgm:cxn modelId="{5D0CB395-7632-479F-B5C9-A3EECD10D240}" type="presParOf" srcId="{49120C55-7EAB-4C95-BA02-5B6C8F90B27B}" destId="{ABF5A86D-9C03-4F87-96A2-685BCD701DF3}" srcOrd="1" destOrd="0" presId="urn:microsoft.com/office/officeart/2005/8/layout/vList3#1"/>
    <dgm:cxn modelId="{4441983E-CAE3-4FE9-85B3-F49F96FFEDE5}" type="presParOf" srcId="{49120C55-7EAB-4C95-BA02-5B6C8F90B27B}" destId="{A0E63610-2C7A-48DE-9DFF-B56ED3E09A3D}" srcOrd="2" destOrd="0" presId="urn:microsoft.com/office/officeart/2005/8/layout/vList3#1"/>
    <dgm:cxn modelId="{39817D93-5022-4AF0-8BC4-9BDF3B12FC49}" type="presParOf" srcId="{A0E63610-2C7A-48DE-9DFF-B56ED3E09A3D}" destId="{ACE3FF85-2A5E-449D-AA18-C728EBFC7310}" srcOrd="0" destOrd="0" presId="urn:microsoft.com/office/officeart/2005/8/layout/vList3#1"/>
    <dgm:cxn modelId="{4AF54EC7-A237-4F1C-B989-92B2A18630ED}" type="presParOf" srcId="{A0E63610-2C7A-48DE-9DFF-B56ED3E09A3D}" destId="{145D6BE0-FDD2-4DFF-AC3E-C4B50AFCAFF6}" srcOrd="1" destOrd="0" presId="urn:microsoft.com/office/officeart/2005/8/layout/vList3#1"/>
    <dgm:cxn modelId="{87BA7042-29CC-45D1-AFAA-69208188C3E2}" type="presParOf" srcId="{49120C55-7EAB-4C95-BA02-5B6C8F90B27B}" destId="{2522EDC5-0B2A-4123-9E25-F51EE3F6653B}" srcOrd="3" destOrd="0" presId="urn:microsoft.com/office/officeart/2005/8/layout/vList3#1"/>
    <dgm:cxn modelId="{B8CF3DBB-DA61-44D8-A7AF-78BA06CD0D0F}" type="presParOf" srcId="{49120C55-7EAB-4C95-BA02-5B6C8F90B27B}" destId="{8EB5BE94-D265-43F6-B4E0-D99D18652F25}" srcOrd="4" destOrd="0" presId="urn:microsoft.com/office/officeart/2005/8/layout/vList3#1"/>
    <dgm:cxn modelId="{B6910D04-C9B8-46E4-8512-8851551FD089}" type="presParOf" srcId="{8EB5BE94-D265-43F6-B4E0-D99D18652F25}" destId="{ACFBC6B4-B9AA-4E22-94F0-74CDA4C7E0A5}" srcOrd="0" destOrd="0" presId="urn:microsoft.com/office/officeart/2005/8/layout/vList3#1"/>
    <dgm:cxn modelId="{70FE2061-A27A-4E3D-9B3B-E4ACB0834962}" type="presParOf" srcId="{8EB5BE94-D265-43F6-B4E0-D99D18652F25}" destId="{36DFF930-A187-4E68-BB20-801644443607}" srcOrd="1" destOrd="0" presId="urn:microsoft.com/office/officeart/2005/8/layout/vList3#1"/>
    <dgm:cxn modelId="{A06D32DC-05BA-4F92-A2AD-6223D381459F}" type="presParOf" srcId="{49120C55-7EAB-4C95-BA02-5B6C8F90B27B}" destId="{81AF33D5-B299-4336-9B4A-F98D040000A7}" srcOrd="5" destOrd="0" presId="urn:microsoft.com/office/officeart/2005/8/layout/vList3#1"/>
    <dgm:cxn modelId="{7A7136C1-CD40-4B74-8733-B6EA2679B577}" type="presParOf" srcId="{49120C55-7EAB-4C95-BA02-5B6C8F90B27B}" destId="{C0EE791E-EFE8-43CF-8231-AD28BFD18D42}" srcOrd="6" destOrd="0" presId="urn:microsoft.com/office/officeart/2005/8/layout/vList3#1"/>
    <dgm:cxn modelId="{8E211047-50B7-414C-8892-1A465DDC2CC0}" type="presParOf" srcId="{C0EE791E-EFE8-43CF-8231-AD28BFD18D42}" destId="{F3DEC33F-9398-4E55-8430-134FDDFA9EA1}" srcOrd="0" destOrd="0" presId="urn:microsoft.com/office/officeart/2005/8/layout/vList3#1"/>
    <dgm:cxn modelId="{72468FCB-C575-4CF5-9B9D-B0EF9769045D}" type="presParOf" srcId="{C0EE791E-EFE8-43CF-8231-AD28BFD18D42}" destId="{03B74B4B-8D1C-44C8-A92C-45D7749BD59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95D00-B635-490C-B4D2-9992DC6BF54C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C82057B-3C5F-4D45-9620-D87018EC58B8}">
      <dgm:prSet phldrT="[Текст]"/>
      <dgm:spPr>
        <a:solidFill>
          <a:srgbClr val="0066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Качество. Профессионализм. Ответственность.</a:t>
          </a:r>
        </a:p>
      </dgm:t>
    </dgm:pt>
    <dgm:pt modelId="{C160CCBB-EEE9-4DCA-A166-1459837142A7}" type="parTrans" cxnId="{AD1667FD-A2C1-44B3-AF71-2742B91E92CB}">
      <dgm:prSet/>
      <dgm:spPr/>
      <dgm:t>
        <a:bodyPr/>
        <a:lstStyle/>
        <a:p>
          <a:endParaRPr lang="ru-RU"/>
        </a:p>
      </dgm:t>
    </dgm:pt>
    <dgm:pt modelId="{FEF7CD19-672A-4587-A0D4-430373AF89DF}" type="sibTrans" cxnId="{AD1667FD-A2C1-44B3-AF71-2742B91E92CB}">
      <dgm:prSet/>
      <dgm:spPr/>
      <dgm:t>
        <a:bodyPr/>
        <a:lstStyle/>
        <a:p>
          <a:endParaRPr lang="ru-RU"/>
        </a:p>
      </dgm:t>
    </dgm:pt>
    <dgm:pt modelId="{2F457EBE-3213-4690-997F-00C8895FC453}" type="pres">
      <dgm:prSet presAssocID="{07595D00-B635-490C-B4D2-9992DC6BF54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95FAF7-5478-4F07-8E53-2FB34904082B}" type="pres">
      <dgm:prSet presAssocID="{AC82057B-3C5F-4D45-9620-D87018EC58B8}" presName="horFlow" presStyleCnt="0"/>
      <dgm:spPr/>
    </dgm:pt>
    <dgm:pt modelId="{B6103610-3F73-4409-A4A1-928161ABDAC6}" type="pres">
      <dgm:prSet presAssocID="{AC82057B-3C5F-4D45-9620-D87018EC58B8}" presName="bigChev" presStyleLbl="node1" presStyleIdx="0" presStyleCnt="1" custScaleY="16446" custLinFactNeighborX="-928" custLinFactNeighborY="-769"/>
      <dgm:spPr/>
      <dgm:t>
        <a:bodyPr/>
        <a:lstStyle/>
        <a:p>
          <a:endParaRPr lang="ru-RU"/>
        </a:p>
      </dgm:t>
    </dgm:pt>
  </dgm:ptLst>
  <dgm:cxnLst>
    <dgm:cxn modelId="{AD1667FD-A2C1-44B3-AF71-2742B91E92CB}" srcId="{07595D00-B635-490C-B4D2-9992DC6BF54C}" destId="{AC82057B-3C5F-4D45-9620-D87018EC58B8}" srcOrd="0" destOrd="0" parTransId="{C160CCBB-EEE9-4DCA-A166-1459837142A7}" sibTransId="{FEF7CD19-672A-4587-A0D4-430373AF89DF}"/>
    <dgm:cxn modelId="{F84024C3-A7E6-40E8-BDC0-6414BF4AC5C4}" type="presOf" srcId="{07595D00-B635-490C-B4D2-9992DC6BF54C}" destId="{2F457EBE-3213-4690-997F-00C8895FC453}" srcOrd="0" destOrd="0" presId="urn:microsoft.com/office/officeart/2005/8/layout/lProcess3"/>
    <dgm:cxn modelId="{C5BA1B1D-F92F-43FF-BBC1-DD417E892510}" type="presOf" srcId="{AC82057B-3C5F-4D45-9620-D87018EC58B8}" destId="{B6103610-3F73-4409-A4A1-928161ABDAC6}" srcOrd="0" destOrd="0" presId="urn:microsoft.com/office/officeart/2005/8/layout/lProcess3"/>
    <dgm:cxn modelId="{E64B3BF4-AE52-45B3-BFA4-7EEB79B9A4E4}" type="presParOf" srcId="{2F457EBE-3213-4690-997F-00C8895FC453}" destId="{BB95FAF7-5478-4F07-8E53-2FB34904082B}" srcOrd="0" destOrd="0" presId="urn:microsoft.com/office/officeart/2005/8/layout/lProcess3"/>
    <dgm:cxn modelId="{D1C031F9-AE80-4EA3-BD37-96C4100C41E9}" type="presParOf" srcId="{BB95FAF7-5478-4F07-8E53-2FB34904082B}" destId="{B6103610-3F73-4409-A4A1-928161ABDA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59B21-FC37-4CD5-87BE-DBB21510A4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B6E1368-DAC2-4412-87A1-3CCB32FBB60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С 23 ноября 2015 г. - ГКП ПХВ «Городская поликлиника №29» г.                     Алматы с населением – </a:t>
          </a:r>
          <a:r>
            <a: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30 636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В 2023 г. – </a:t>
          </a:r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62365 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(прирост 103%)</a:t>
          </a:r>
        </a:p>
      </dgm:t>
    </dgm:pt>
    <dgm:pt modelId="{522BB296-E54F-4344-B635-7F2A3765275C}" type="parTrans" cxnId="{D8C77652-80F4-4284-97CB-BDD6F72E7FEA}">
      <dgm:prSet/>
      <dgm:spPr/>
      <dgm:t>
        <a:bodyPr/>
        <a:lstStyle/>
        <a:p>
          <a:endParaRPr lang="ru-RU"/>
        </a:p>
      </dgm:t>
    </dgm:pt>
    <dgm:pt modelId="{BFC6796E-AB09-4A79-BF21-22BCEBDD201F}" type="sibTrans" cxnId="{D8C77652-80F4-4284-97CB-BDD6F72E7FEA}">
      <dgm:prSet/>
      <dgm:spPr/>
      <dgm:t>
        <a:bodyPr/>
        <a:lstStyle/>
        <a:p>
          <a:endParaRPr lang="ru-RU"/>
        </a:p>
      </dgm:t>
    </dgm:pt>
    <dgm:pt modelId="{FC9A06BF-0B60-422D-B0B3-D8BDD3E483D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Плановая мощность  основного здания– </a:t>
          </a:r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500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посещений в смену.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Плановая мощность 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ВА «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Мадениет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40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посещений в смену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Фактическая мощность в 2023 году – 624 (115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смену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776F1-1CFD-4A2F-8BE4-1FC469A6E2D1}" type="parTrans" cxnId="{71A693D3-695B-4AAA-BA4C-A09E8C385C5B}">
      <dgm:prSet/>
      <dgm:spPr/>
      <dgm:t>
        <a:bodyPr/>
        <a:lstStyle/>
        <a:p>
          <a:endParaRPr lang="ru-RU"/>
        </a:p>
      </dgm:t>
    </dgm:pt>
    <dgm:pt modelId="{8C678EA2-612E-4576-8660-6F3FC8166166}" type="sibTrans" cxnId="{71A693D3-695B-4AAA-BA4C-A09E8C385C5B}">
      <dgm:prSet/>
      <dgm:spPr/>
      <dgm:t>
        <a:bodyPr/>
        <a:lstStyle/>
        <a:p>
          <a:endParaRPr lang="ru-RU"/>
        </a:p>
      </dgm:t>
    </dgm:pt>
    <dgm:pt modelId="{FAD18865-70E5-4075-8177-D87A6A8D22F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МТБ – процент оснащенности - </a:t>
          </a:r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95,03</a:t>
          </a:r>
        </a:p>
        <a:p>
          <a:pPr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D46E7-1E33-4396-82F5-2507D031400A}" type="parTrans" cxnId="{50AC9BD9-9788-42E2-A1D3-A90DD8720C97}">
      <dgm:prSet/>
      <dgm:spPr/>
      <dgm:t>
        <a:bodyPr/>
        <a:lstStyle/>
        <a:p>
          <a:endParaRPr lang="ru-RU"/>
        </a:p>
      </dgm:t>
    </dgm:pt>
    <dgm:pt modelId="{1B7A1850-D51F-4959-9EF2-8C22D30D8101}" type="sibTrans" cxnId="{50AC9BD9-9788-42E2-A1D3-A90DD8720C97}">
      <dgm:prSet/>
      <dgm:spPr/>
      <dgm:t>
        <a:bodyPr/>
        <a:lstStyle/>
        <a:p>
          <a:endParaRPr lang="ru-RU"/>
        </a:p>
      </dgm:t>
    </dgm:pt>
    <dgm:pt modelId="{C42E4E73-9236-43FE-9C3D-A183FBF678CC}" type="pres">
      <dgm:prSet presAssocID="{90359B21-FC37-4CD5-87BE-DBB21510A4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94475C-680A-4D16-AB89-DC391E462857}" type="pres">
      <dgm:prSet presAssocID="{90359B21-FC37-4CD5-87BE-DBB21510A4D9}" presName="Name1" presStyleCnt="0"/>
      <dgm:spPr/>
    </dgm:pt>
    <dgm:pt modelId="{07D84FF6-1884-466A-A04A-A724430FEBF0}" type="pres">
      <dgm:prSet presAssocID="{90359B21-FC37-4CD5-87BE-DBB21510A4D9}" presName="cycle" presStyleCnt="0"/>
      <dgm:spPr/>
    </dgm:pt>
    <dgm:pt modelId="{5B5262E6-B466-4A50-8887-39A223AC8642}" type="pres">
      <dgm:prSet presAssocID="{90359B21-FC37-4CD5-87BE-DBB21510A4D9}" presName="srcNode" presStyleLbl="node1" presStyleIdx="0" presStyleCnt="3"/>
      <dgm:spPr/>
    </dgm:pt>
    <dgm:pt modelId="{147EECBB-C9CB-4BF6-B90F-CFA991FFD734}" type="pres">
      <dgm:prSet presAssocID="{90359B21-FC37-4CD5-87BE-DBB21510A4D9}" presName="conn" presStyleLbl="parChTrans1D2" presStyleIdx="0" presStyleCnt="1"/>
      <dgm:spPr/>
      <dgm:t>
        <a:bodyPr/>
        <a:lstStyle/>
        <a:p>
          <a:endParaRPr lang="ru-RU"/>
        </a:p>
      </dgm:t>
    </dgm:pt>
    <dgm:pt modelId="{F68168E6-B139-43F0-ABAF-323504835D9D}" type="pres">
      <dgm:prSet presAssocID="{90359B21-FC37-4CD5-87BE-DBB21510A4D9}" presName="extraNode" presStyleLbl="node1" presStyleIdx="0" presStyleCnt="3"/>
      <dgm:spPr/>
    </dgm:pt>
    <dgm:pt modelId="{754114AF-1A17-4511-BE43-89FA449D1386}" type="pres">
      <dgm:prSet presAssocID="{90359B21-FC37-4CD5-87BE-DBB21510A4D9}" presName="dstNode" presStyleLbl="node1" presStyleIdx="0" presStyleCnt="3"/>
      <dgm:spPr/>
    </dgm:pt>
    <dgm:pt modelId="{577C48C4-A355-4566-83F1-7B0087E2EFDD}" type="pres">
      <dgm:prSet presAssocID="{2B6E1368-DAC2-4412-87A1-3CCB32FBB609}" presName="text_1" presStyleLbl="node1" presStyleIdx="0" presStyleCnt="3" custScaleX="92884" custScaleY="167479" custLinFactNeighborX="-2" custLinFactNeighborY="-15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129ED-C670-41CA-8D3F-F0709927B85B}" type="pres">
      <dgm:prSet presAssocID="{2B6E1368-DAC2-4412-87A1-3CCB32FBB609}" presName="accent_1" presStyleCnt="0"/>
      <dgm:spPr/>
    </dgm:pt>
    <dgm:pt modelId="{4B0B34D5-CBE8-489F-8826-6D53914764F9}" type="pres">
      <dgm:prSet presAssocID="{2B6E1368-DAC2-4412-87A1-3CCB32FBB609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23D711-8874-4178-B200-98099A99496C}" type="pres">
      <dgm:prSet presAssocID="{FC9A06BF-0B60-422D-B0B3-D8BDD3E483DF}" presName="text_2" presStyleLbl="node1" presStyleIdx="1" presStyleCnt="3" custScaleX="95681" custScaleY="157932" custLinFactNeighborX="-1801" custLinFactNeighborY="9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BB2D5-CBCF-4058-B0E9-D22E01DB62B8}" type="pres">
      <dgm:prSet presAssocID="{FC9A06BF-0B60-422D-B0B3-D8BDD3E483DF}" presName="accent_2" presStyleCnt="0"/>
      <dgm:spPr/>
    </dgm:pt>
    <dgm:pt modelId="{B0CBE772-1E8F-446D-812F-362EBE536F59}" type="pres">
      <dgm:prSet presAssocID="{FC9A06BF-0B60-422D-B0B3-D8BDD3E483DF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A0D169-C003-4094-B36E-F0BD16EE7788}" type="pres">
      <dgm:prSet presAssocID="{FAD18865-70E5-4075-8177-D87A6A8D22F6}" presName="text_3" presStyleLbl="node1" presStyleIdx="2" presStyleCnt="3" custScaleX="92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97D15-8169-4FA5-85F3-24222F7ECD12}" type="pres">
      <dgm:prSet presAssocID="{FAD18865-70E5-4075-8177-D87A6A8D22F6}" presName="accent_3" presStyleCnt="0"/>
      <dgm:spPr/>
    </dgm:pt>
    <dgm:pt modelId="{5E1F2715-C53F-4DF3-ABBC-BE47A566B588}" type="pres">
      <dgm:prSet presAssocID="{FAD18865-70E5-4075-8177-D87A6A8D22F6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3E7C664-1BF3-4D02-83D2-9EC961D98DB8}" type="presOf" srcId="{FC9A06BF-0B60-422D-B0B3-D8BDD3E483DF}" destId="{6D23D711-8874-4178-B200-98099A99496C}" srcOrd="0" destOrd="0" presId="urn:microsoft.com/office/officeart/2008/layout/VerticalCurvedList"/>
    <dgm:cxn modelId="{093EE625-89CF-449C-924B-09BCCCEC66D2}" type="presOf" srcId="{FAD18865-70E5-4075-8177-D87A6A8D22F6}" destId="{44A0D169-C003-4094-B36E-F0BD16EE7788}" srcOrd="0" destOrd="0" presId="urn:microsoft.com/office/officeart/2008/layout/VerticalCurvedList"/>
    <dgm:cxn modelId="{71A693D3-695B-4AAA-BA4C-A09E8C385C5B}" srcId="{90359B21-FC37-4CD5-87BE-DBB21510A4D9}" destId="{FC9A06BF-0B60-422D-B0B3-D8BDD3E483DF}" srcOrd="1" destOrd="0" parTransId="{20F776F1-1CFD-4A2F-8BE4-1FC469A6E2D1}" sibTransId="{8C678EA2-612E-4576-8660-6F3FC8166166}"/>
    <dgm:cxn modelId="{2E97517B-0A5F-4ECC-8A17-4791DBA49CD8}" type="presOf" srcId="{90359B21-FC37-4CD5-87BE-DBB21510A4D9}" destId="{C42E4E73-9236-43FE-9C3D-A183FBF678CC}" srcOrd="0" destOrd="0" presId="urn:microsoft.com/office/officeart/2008/layout/VerticalCurvedList"/>
    <dgm:cxn modelId="{D8C77652-80F4-4284-97CB-BDD6F72E7FEA}" srcId="{90359B21-FC37-4CD5-87BE-DBB21510A4D9}" destId="{2B6E1368-DAC2-4412-87A1-3CCB32FBB609}" srcOrd="0" destOrd="0" parTransId="{522BB296-E54F-4344-B635-7F2A3765275C}" sibTransId="{BFC6796E-AB09-4A79-BF21-22BCEBDD201F}"/>
    <dgm:cxn modelId="{0675C7B6-18AC-44D1-A890-39CC011EE25A}" type="presOf" srcId="{2B6E1368-DAC2-4412-87A1-3CCB32FBB609}" destId="{577C48C4-A355-4566-83F1-7B0087E2EFDD}" srcOrd="0" destOrd="0" presId="urn:microsoft.com/office/officeart/2008/layout/VerticalCurvedList"/>
    <dgm:cxn modelId="{6929F0A2-B420-44E0-8922-BF4997013DF0}" type="presOf" srcId="{BFC6796E-AB09-4A79-BF21-22BCEBDD201F}" destId="{147EECBB-C9CB-4BF6-B90F-CFA991FFD734}" srcOrd="0" destOrd="0" presId="urn:microsoft.com/office/officeart/2008/layout/VerticalCurvedList"/>
    <dgm:cxn modelId="{50AC9BD9-9788-42E2-A1D3-A90DD8720C97}" srcId="{90359B21-FC37-4CD5-87BE-DBB21510A4D9}" destId="{FAD18865-70E5-4075-8177-D87A6A8D22F6}" srcOrd="2" destOrd="0" parTransId="{4BFD46E7-1E33-4396-82F5-2507D031400A}" sibTransId="{1B7A1850-D51F-4959-9EF2-8C22D30D8101}"/>
    <dgm:cxn modelId="{CE7DA961-7D4E-43BE-B6BC-0FA2FC2332FA}" type="presParOf" srcId="{C42E4E73-9236-43FE-9C3D-A183FBF678CC}" destId="{2094475C-680A-4D16-AB89-DC391E462857}" srcOrd="0" destOrd="0" presId="urn:microsoft.com/office/officeart/2008/layout/VerticalCurvedList"/>
    <dgm:cxn modelId="{D81B901F-CF72-475B-85B8-8F923916DAAB}" type="presParOf" srcId="{2094475C-680A-4D16-AB89-DC391E462857}" destId="{07D84FF6-1884-466A-A04A-A724430FEBF0}" srcOrd="0" destOrd="0" presId="urn:microsoft.com/office/officeart/2008/layout/VerticalCurvedList"/>
    <dgm:cxn modelId="{8ED2219A-60B7-411D-8952-39C78824A7BD}" type="presParOf" srcId="{07D84FF6-1884-466A-A04A-A724430FEBF0}" destId="{5B5262E6-B466-4A50-8887-39A223AC8642}" srcOrd="0" destOrd="0" presId="urn:microsoft.com/office/officeart/2008/layout/VerticalCurvedList"/>
    <dgm:cxn modelId="{EF5DF180-05C7-4BB5-AF67-F6D400978068}" type="presParOf" srcId="{07D84FF6-1884-466A-A04A-A724430FEBF0}" destId="{147EECBB-C9CB-4BF6-B90F-CFA991FFD734}" srcOrd="1" destOrd="0" presId="urn:microsoft.com/office/officeart/2008/layout/VerticalCurvedList"/>
    <dgm:cxn modelId="{AF0CE79D-380C-4883-8B60-A5A47E62D4AA}" type="presParOf" srcId="{07D84FF6-1884-466A-A04A-A724430FEBF0}" destId="{F68168E6-B139-43F0-ABAF-323504835D9D}" srcOrd="2" destOrd="0" presId="urn:microsoft.com/office/officeart/2008/layout/VerticalCurvedList"/>
    <dgm:cxn modelId="{362B06F9-C77E-4F3A-A976-723884F69973}" type="presParOf" srcId="{07D84FF6-1884-466A-A04A-A724430FEBF0}" destId="{754114AF-1A17-4511-BE43-89FA449D1386}" srcOrd="3" destOrd="0" presId="urn:microsoft.com/office/officeart/2008/layout/VerticalCurvedList"/>
    <dgm:cxn modelId="{C5247643-74E0-4848-89B0-FBEE6BB0C921}" type="presParOf" srcId="{2094475C-680A-4D16-AB89-DC391E462857}" destId="{577C48C4-A355-4566-83F1-7B0087E2EFDD}" srcOrd="1" destOrd="0" presId="urn:microsoft.com/office/officeart/2008/layout/VerticalCurvedList"/>
    <dgm:cxn modelId="{1D66E843-52AB-458C-A0F3-2735D79A079D}" type="presParOf" srcId="{2094475C-680A-4D16-AB89-DC391E462857}" destId="{BE5129ED-C670-41CA-8D3F-F0709927B85B}" srcOrd="2" destOrd="0" presId="urn:microsoft.com/office/officeart/2008/layout/VerticalCurvedList"/>
    <dgm:cxn modelId="{C6A341ED-5030-468B-B229-C5AFEAF51C26}" type="presParOf" srcId="{BE5129ED-C670-41CA-8D3F-F0709927B85B}" destId="{4B0B34D5-CBE8-489F-8826-6D53914764F9}" srcOrd="0" destOrd="0" presId="urn:microsoft.com/office/officeart/2008/layout/VerticalCurvedList"/>
    <dgm:cxn modelId="{FDC97156-69CD-4FC9-A425-93CFE8CD48FF}" type="presParOf" srcId="{2094475C-680A-4D16-AB89-DC391E462857}" destId="{6D23D711-8874-4178-B200-98099A99496C}" srcOrd="3" destOrd="0" presId="urn:microsoft.com/office/officeart/2008/layout/VerticalCurvedList"/>
    <dgm:cxn modelId="{6795FBFE-577E-4208-B2E1-90786CDD19FF}" type="presParOf" srcId="{2094475C-680A-4D16-AB89-DC391E462857}" destId="{9E0BB2D5-CBCF-4058-B0E9-D22E01DB62B8}" srcOrd="4" destOrd="0" presId="urn:microsoft.com/office/officeart/2008/layout/VerticalCurvedList"/>
    <dgm:cxn modelId="{C531CB5E-1691-4D36-80B7-B6FEE6E70D80}" type="presParOf" srcId="{9E0BB2D5-CBCF-4058-B0E9-D22E01DB62B8}" destId="{B0CBE772-1E8F-446D-812F-362EBE536F59}" srcOrd="0" destOrd="0" presId="urn:microsoft.com/office/officeart/2008/layout/VerticalCurvedList"/>
    <dgm:cxn modelId="{25FFDFBC-5C7C-4475-ABE2-36FA2F308F17}" type="presParOf" srcId="{2094475C-680A-4D16-AB89-DC391E462857}" destId="{44A0D169-C003-4094-B36E-F0BD16EE7788}" srcOrd="5" destOrd="0" presId="urn:microsoft.com/office/officeart/2008/layout/VerticalCurvedList"/>
    <dgm:cxn modelId="{2766B8EF-2622-4928-AE4A-6C9D4E46EE8E}" type="presParOf" srcId="{2094475C-680A-4D16-AB89-DC391E462857}" destId="{DFF97D15-8169-4FA5-85F3-24222F7ECD12}" srcOrd="6" destOrd="0" presId="urn:microsoft.com/office/officeart/2008/layout/VerticalCurvedList"/>
    <dgm:cxn modelId="{C2CC5A44-3463-4505-A407-520FDA720E14}" type="presParOf" srcId="{DFF97D15-8169-4FA5-85F3-24222F7ECD12}" destId="{5E1F2715-C53F-4DF3-ABBC-BE47A566B5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359B21-FC37-4CD5-87BE-DBB21510A4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B6E1368-DAC2-4412-87A1-3CCB32FBB60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аккредитация в 2023 году – присвоена 1 категория </a:t>
          </a:r>
        </a:p>
      </dgm:t>
    </dgm:pt>
    <dgm:pt modelId="{522BB296-E54F-4344-B635-7F2A3765275C}" type="parTrans" cxnId="{D8C77652-80F4-4284-97CB-BDD6F72E7FEA}">
      <dgm:prSet/>
      <dgm:spPr/>
      <dgm:t>
        <a:bodyPr/>
        <a:lstStyle/>
        <a:p>
          <a:endParaRPr lang="ru-RU"/>
        </a:p>
      </dgm:t>
    </dgm:pt>
    <dgm:pt modelId="{BFC6796E-AB09-4A79-BF21-22BCEBDD201F}" type="sibTrans" cxnId="{D8C77652-80F4-4284-97CB-BDD6F72E7FEA}">
      <dgm:prSet/>
      <dgm:spPr/>
      <dgm:t>
        <a:bodyPr/>
        <a:lstStyle/>
        <a:p>
          <a:endParaRPr lang="ru-RU"/>
        </a:p>
      </dgm:t>
    </dgm:pt>
    <dgm:pt modelId="{FC9A06BF-0B60-422D-B0B3-D8BDD3E483D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Открытие отделения медсестер расширенной практики </a:t>
          </a:r>
          <a:r>
            <a:rPr lang="en-US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kk-KZ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Отделение специализированной  сестринской практики</a:t>
          </a:r>
          <a:r>
            <a:rPr lang="en-US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776F1-1CFD-4A2F-8BE4-1FC469A6E2D1}" type="parTrans" cxnId="{71A693D3-695B-4AAA-BA4C-A09E8C385C5B}">
      <dgm:prSet/>
      <dgm:spPr/>
      <dgm:t>
        <a:bodyPr/>
        <a:lstStyle/>
        <a:p>
          <a:endParaRPr lang="ru-RU"/>
        </a:p>
      </dgm:t>
    </dgm:pt>
    <dgm:pt modelId="{8C678EA2-612E-4576-8660-6F3FC8166166}" type="sibTrans" cxnId="{71A693D3-695B-4AAA-BA4C-A09E8C385C5B}">
      <dgm:prSet/>
      <dgm:spPr/>
      <dgm:t>
        <a:bodyPr/>
        <a:lstStyle/>
        <a:p>
          <a:endParaRPr lang="ru-RU"/>
        </a:p>
      </dgm:t>
    </dgm:pt>
    <dgm:pt modelId="{FAD18865-70E5-4075-8177-D87A6A8D22F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сотрудников за рубежом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D46E7-1E33-4396-82F5-2507D031400A}" type="parTrans" cxnId="{50AC9BD9-9788-42E2-A1D3-A90DD8720C97}">
      <dgm:prSet/>
      <dgm:spPr/>
      <dgm:t>
        <a:bodyPr/>
        <a:lstStyle/>
        <a:p>
          <a:endParaRPr lang="ru-RU"/>
        </a:p>
      </dgm:t>
    </dgm:pt>
    <dgm:pt modelId="{1B7A1850-D51F-4959-9EF2-8C22D30D8101}" type="sibTrans" cxnId="{50AC9BD9-9788-42E2-A1D3-A90DD8720C97}">
      <dgm:prSet/>
      <dgm:spPr/>
      <dgm:t>
        <a:bodyPr/>
        <a:lstStyle/>
        <a:p>
          <a:endParaRPr lang="ru-RU"/>
        </a:p>
      </dgm:t>
    </dgm:pt>
    <dgm:pt modelId="{2726C9D0-31A2-4336-8E9F-05BD57A03731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Включение в проект ЦЛП - Центр лучших практик по первичной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медикосоциальной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помощи</a:t>
          </a:r>
        </a:p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Center of excellence in Primary Health Care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7ECA7-1064-4931-B7D0-37D674167951}" type="parTrans" cxnId="{6419B051-F30D-478D-9D52-FA7E1CD66E78}">
      <dgm:prSet/>
      <dgm:spPr/>
      <dgm:t>
        <a:bodyPr/>
        <a:lstStyle/>
        <a:p>
          <a:endParaRPr lang="ru-RU"/>
        </a:p>
      </dgm:t>
    </dgm:pt>
    <dgm:pt modelId="{088A3F91-9EB3-4353-B1B2-07BF1C244776}" type="sibTrans" cxnId="{6419B051-F30D-478D-9D52-FA7E1CD66E78}">
      <dgm:prSet/>
      <dgm:spPr/>
      <dgm:t>
        <a:bodyPr/>
        <a:lstStyle/>
        <a:p>
          <a:endParaRPr lang="ru-RU"/>
        </a:p>
      </dgm:t>
    </dgm:pt>
    <dgm:pt modelId="{C42E4E73-9236-43FE-9C3D-A183FBF678CC}" type="pres">
      <dgm:prSet presAssocID="{90359B21-FC37-4CD5-87BE-DBB21510A4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94475C-680A-4D16-AB89-DC391E462857}" type="pres">
      <dgm:prSet presAssocID="{90359B21-FC37-4CD5-87BE-DBB21510A4D9}" presName="Name1" presStyleCnt="0"/>
      <dgm:spPr/>
    </dgm:pt>
    <dgm:pt modelId="{07D84FF6-1884-466A-A04A-A724430FEBF0}" type="pres">
      <dgm:prSet presAssocID="{90359B21-FC37-4CD5-87BE-DBB21510A4D9}" presName="cycle" presStyleCnt="0"/>
      <dgm:spPr/>
    </dgm:pt>
    <dgm:pt modelId="{5B5262E6-B466-4A50-8887-39A223AC8642}" type="pres">
      <dgm:prSet presAssocID="{90359B21-FC37-4CD5-87BE-DBB21510A4D9}" presName="srcNode" presStyleLbl="node1" presStyleIdx="0" presStyleCnt="4"/>
      <dgm:spPr/>
    </dgm:pt>
    <dgm:pt modelId="{147EECBB-C9CB-4BF6-B90F-CFA991FFD734}" type="pres">
      <dgm:prSet presAssocID="{90359B21-FC37-4CD5-87BE-DBB21510A4D9}" presName="conn" presStyleLbl="parChTrans1D2" presStyleIdx="0" presStyleCnt="1"/>
      <dgm:spPr/>
      <dgm:t>
        <a:bodyPr/>
        <a:lstStyle/>
        <a:p>
          <a:endParaRPr lang="ru-RU"/>
        </a:p>
      </dgm:t>
    </dgm:pt>
    <dgm:pt modelId="{F68168E6-B139-43F0-ABAF-323504835D9D}" type="pres">
      <dgm:prSet presAssocID="{90359B21-FC37-4CD5-87BE-DBB21510A4D9}" presName="extraNode" presStyleLbl="node1" presStyleIdx="0" presStyleCnt="4"/>
      <dgm:spPr/>
    </dgm:pt>
    <dgm:pt modelId="{754114AF-1A17-4511-BE43-89FA449D1386}" type="pres">
      <dgm:prSet presAssocID="{90359B21-FC37-4CD5-87BE-DBB21510A4D9}" presName="dstNode" presStyleLbl="node1" presStyleIdx="0" presStyleCnt="4"/>
      <dgm:spPr/>
    </dgm:pt>
    <dgm:pt modelId="{577C48C4-A355-4566-83F1-7B0087E2EFDD}" type="pres">
      <dgm:prSet presAssocID="{2B6E1368-DAC2-4412-87A1-3CCB32FBB609}" presName="text_1" presStyleLbl="node1" presStyleIdx="0" presStyleCnt="4" custScaleX="95238" custScaleY="85114" custLinFactNeighborX="1460" custLinFactNeighborY="-15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129ED-C670-41CA-8D3F-F0709927B85B}" type="pres">
      <dgm:prSet presAssocID="{2B6E1368-DAC2-4412-87A1-3CCB32FBB609}" presName="accent_1" presStyleCnt="0"/>
      <dgm:spPr/>
    </dgm:pt>
    <dgm:pt modelId="{4B0B34D5-CBE8-489F-8826-6D53914764F9}" type="pres">
      <dgm:prSet presAssocID="{2B6E1368-DAC2-4412-87A1-3CCB32FBB609}" presName="accentRepeatNode" presStyleLbl="solidFgAcc1" presStyleIdx="0" presStyleCnt="4" custLinFactNeighborX="3605" custLinFactNeighborY="-7397"/>
      <dgm:spPr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6D23D711-8874-4178-B200-98099A99496C}" type="pres">
      <dgm:prSet presAssocID="{FC9A06BF-0B60-422D-B0B3-D8BDD3E483DF}" presName="text_2" presStyleLbl="node1" presStyleIdx="1" presStyleCnt="4" custScaleX="95681" custScaleY="112862" custLinFactNeighborX="1010" custLinFactNeighborY="-2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BB2D5-CBCF-4058-B0E9-D22E01DB62B8}" type="pres">
      <dgm:prSet presAssocID="{FC9A06BF-0B60-422D-B0B3-D8BDD3E483DF}" presName="accent_2" presStyleCnt="0"/>
      <dgm:spPr/>
    </dgm:pt>
    <dgm:pt modelId="{B0CBE772-1E8F-446D-812F-362EBE536F59}" type="pres">
      <dgm:prSet presAssocID="{FC9A06BF-0B60-422D-B0B3-D8BDD3E483DF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44A0D169-C003-4094-B36E-F0BD16EE7788}" type="pres">
      <dgm:prSet presAssocID="{FAD18865-70E5-4075-8177-D87A6A8D22F6}" presName="text_3" presStyleLbl="node1" presStyleIdx="2" presStyleCnt="4" custScaleX="9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97D15-8169-4FA5-85F3-24222F7ECD12}" type="pres">
      <dgm:prSet presAssocID="{FAD18865-70E5-4075-8177-D87A6A8D22F6}" presName="accent_3" presStyleCnt="0"/>
      <dgm:spPr/>
    </dgm:pt>
    <dgm:pt modelId="{5E1F2715-C53F-4DF3-ABBC-BE47A566B588}" type="pres">
      <dgm:prSet presAssocID="{FAD18865-70E5-4075-8177-D87A6A8D22F6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5E4AB287-7F8C-455E-B519-9B59D9EE89E1}" type="pres">
      <dgm:prSet presAssocID="{2726C9D0-31A2-4336-8E9F-05BD57A03731}" presName="text_4" presStyleLbl="node1" presStyleIdx="3" presStyleCnt="4" custScaleX="98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AA209-585D-48C8-87BD-5327A17C4159}" type="pres">
      <dgm:prSet presAssocID="{2726C9D0-31A2-4336-8E9F-05BD57A03731}" presName="accent_4" presStyleCnt="0"/>
      <dgm:spPr/>
    </dgm:pt>
    <dgm:pt modelId="{3E341034-1F3F-4EB3-9B6E-13FF0602BC36}" type="pres">
      <dgm:prSet presAssocID="{2726C9D0-31A2-4336-8E9F-05BD57A03731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t="-3000" b="-3000"/>
          </a:stretch>
        </a:blipFill>
      </dgm:spPr>
    </dgm:pt>
  </dgm:ptLst>
  <dgm:cxnLst>
    <dgm:cxn modelId="{50AC9BD9-9788-42E2-A1D3-A90DD8720C97}" srcId="{90359B21-FC37-4CD5-87BE-DBB21510A4D9}" destId="{FAD18865-70E5-4075-8177-D87A6A8D22F6}" srcOrd="2" destOrd="0" parTransId="{4BFD46E7-1E33-4396-82F5-2507D031400A}" sibTransId="{1B7A1850-D51F-4959-9EF2-8C22D30D8101}"/>
    <dgm:cxn modelId="{6419B051-F30D-478D-9D52-FA7E1CD66E78}" srcId="{90359B21-FC37-4CD5-87BE-DBB21510A4D9}" destId="{2726C9D0-31A2-4336-8E9F-05BD57A03731}" srcOrd="3" destOrd="0" parTransId="{3F87ECA7-1064-4931-B7D0-37D674167951}" sibTransId="{088A3F91-9EB3-4353-B1B2-07BF1C244776}"/>
    <dgm:cxn modelId="{71A693D3-695B-4AAA-BA4C-A09E8C385C5B}" srcId="{90359B21-FC37-4CD5-87BE-DBB21510A4D9}" destId="{FC9A06BF-0B60-422D-B0B3-D8BDD3E483DF}" srcOrd="1" destOrd="0" parTransId="{20F776F1-1CFD-4A2F-8BE4-1FC469A6E2D1}" sibTransId="{8C678EA2-612E-4576-8660-6F3FC8166166}"/>
    <dgm:cxn modelId="{093EE625-89CF-449C-924B-09BCCCEC66D2}" type="presOf" srcId="{FAD18865-70E5-4075-8177-D87A6A8D22F6}" destId="{44A0D169-C003-4094-B36E-F0BD16EE7788}" srcOrd="0" destOrd="0" presId="urn:microsoft.com/office/officeart/2008/layout/VerticalCurvedList"/>
    <dgm:cxn modelId="{D8C77652-80F4-4284-97CB-BDD6F72E7FEA}" srcId="{90359B21-FC37-4CD5-87BE-DBB21510A4D9}" destId="{2B6E1368-DAC2-4412-87A1-3CCB32FBB609}" srcOrd="0" destOrd="0" parTransId="{522BB296-E54F-4344-B635-7F2A3765275C}" sibTransId="{BFC6796E-AB09-4A79-BF21-22BCEBDD201F}"/>
    <dgm:cxn modelId="{2E97517B-0A5F-4ECC-8A17-4791DBA49CD8}" type="presOf" srcId="{90359B21-FC37-4CD5-87BE-DBB21510A4D9}" destId="{C42E4E73-9236-43FE-9C3D-A183FBF678CC}" srcOrd="0" destOrd="0" presId="urn:microsoft.com/office/officeart/2008/layout/VerticalCurvedList"/>
    <dgm:cxn modelId="{6929F0A2-B420-44E0-8922-BF4997013DF0}" type="presOf" srcId="{BFC6796E-AB09-4A79-BF21-22BCEBDD201F}" destId="{147EECBB-C9CB-4BF6-B90F-CFA991FFD734}" srcOrd="0" destOrd="0" presId="urn:microsoft.com/office/officeart/2008/layout/VerticalCurvedList"/>
    <dgm:cxn modelId="{43E7C664-1BF3-4D02-83D2-9EC961D98DB8}" type="presOf" srcId="{FC9A06BF-0B60-422D-B0B3-D8BDD3E483DF}" destId="{6D23D711-8874-4178-B200-98099A99496C}" srcOrd="0" destOrd="0" presId="urn:microsoft.com/office/officeart/2008/layout/VerticalCurvedList"/>
    <dgm:cxn modelId="{9C902BC9-67E9-466B-8BCA-DEAC8FCBF3E8}" type="presOf" srcId="{2726C9D0-31A2-4336-8E9F-05BD57A03731}" destId="{5E4AB287-7F8C-455E-B519-9B59D9EE89E1}" srcOrd="0" destOrd="0" presId="urn:microsoft.com/office/officeart/2008/layout/VerticalCurvedList"/>
    <dgm:cxn modelId="{0675C7B6-18AC-44D1-A890-39CC011EE25A}" type="presOf" srcId="{2B6E1368-DAC2-4412-87A1-3CCB32FBB609}" destId="{577C48C4-A355-4566-83F1-7B0087E2EFDD}" srcOrd="0" destOrd="0" presId="urn:microsoft.com/office/officeart/2008/layout/VerticalCurvedList"/>
    <dgm:cxn modelId="{CE7DA961-7D4E-43BE-B6BC-0FA2FC2332FA}" type="presParOf" srcId="{C42E4E73-9236-43FE-9C3D-A183FBF678CC}" destId="{2094475C-680A-4D16-AB89-DC391E462857}" srcOrd="0" destOrd="0" presId="urn:microsoft.com/office/officeart/2008/layout/VerticalCurvedList"/>
    <dgm:cxn modelId="{D81B901F-CF72-475B-85B8-8F923916DAAB}" type="presParOf" srcId="{2094475C-680A-4D16-AB89-DC391E462857}" destId="{07D84FF6-1884-466A-A04A-A724430FEBF0}" srcOrd="0" destOrd="0" presId="urn:microsoft.com/office/officeart/2008/layout/VerticalCurvedList"/>
    <dgm:cxn modelId="{8ED2219A-60B7-411D-8952-39C78824A7BD}" type="presParOf" srcId="{07D84FF6-1884-466A-A04A-A724430FEBF0}" destId="{5B5262E6-B466-4A50-8887-39A223AC8642}" srcOrd="0" destOrd="0" presId="urn:microsoft.com/office/officeart/2008/layout/VerticalCurvedList"/>
    <dgm:cxn modelId="{EF5DF180-05C7-4BB5-AF67-F6D400978068}" type="presParOf" srcId="{07D84FF6-1884-466A-A04A-A724430FEBF0}" destId="{147EECBB-C9CB-4BF6-B90F-CFA991FFD734}" srcOrd="1" destOrd="0" presId="urn:microsoft.com/office/officeart/2008/layout/VerticalCurvedList"/>
    <dgm:cxn modelId="{AF0CE79D-380C-4883-8B60-A5A47E62D4AA}" type="presParOf" srcId="{07D84FF6-1884-466A-A04A-A724430FEBF0}" destId="{F68168E6-B139-43F0-ABAF-323504835D9D}" srcOrd="2" destOrd="0" presId="urn:microsoft.com/office/officeart/2008/layout/VerticalCurvedList"/>
    <dgm:cxn modelId="{362B06F9-C77E-4F3A-A976-723884F69973}" type="presParOf" srcId="{07D84FF6-1884-466A-A04A-A724430FEBF0}" destId="{754114AF-1A17-4511-BE43-89FA449D1386}" srcOrd="3" destOrd="0" presId="urn:microsoft.com/office/officeart/2008/layout/VerticalCurvedList"/>
    <dgm:cxn modelId="{C5247643-74E0-4848-89B0-FBEE6BB0C921}" type="presParOf" srcId="{2094475C-680A-4D16-AB89-DC391E462857}" destId="{577C48C4-A355-4566-83F1-7B0087E2EFDD}" srcOrd="1" destOrd="0" presId="urn:microsoft.com/office/officeart/2008/layout/VerticalCurvedList"/>
    <dgm:cxn modelId="{1D66E843-52AB-458C-A0F3-2735D79A079D}" type="presParOf" srcId="{2094475C-680A-4D16-AB89-DC391E462857}" destId="{BE5129ED-C670-41CA-8D3F-F0709927B85B}" srcOrd="2" destOrd="0" presId="urn:microsoft.com/office/officeart/2008/layout/VerticalCurvedList"/>
    <dgm:cxn modelId="{C6A341ED-5030-468B-B229-C5AFEAF51C26}" type="presParOf" srcId="{BE5129ED-C670-41CA-8D3F-F0709927B85B}" destId="{4B0B34D5-CBE8-489F-8826-6D53914764F9}" srcOrd="0" destOrd="0" presId="urn:microsoft.com/office/officeart/2008/layout/VerticalCurvedList"/>
    <dgm:cxn modelId="{FDC97156-69CD-4FC9-A425-93CFE8CD48FF}" type="presParOf" srcId="{2094475C-680A-4D16-AB89-DC391E462857}" destId="{6D23D711-8874-4178-B200-98099A99496C}" srcOrd="3" destOrd="0" presId="urn:microsoft.com/office/officeart/2008/layout/VerticalCurvedList"/>
    <dgm:cxn modelId="{6795FBFE-577E-4208-B2E1-90786CDD19FF}" type="presParOf" srcId="{2094475C-680A-4D16-AB89-DC391E462857}" destId="{9E0BB2D5-CBCF-4058-B0E9-D22E01DB62B8}" srcOrd="4" destOrd="0" presId="urn:microsoft.com/office/officeart/2008/layout/VerticalCurvedList"/>
    <dgm:cxn modelId="{C531CB5E-1691-4D36-80B7-B6FEE6E70D80}" type="presParOf" srcId="{9E0BB2D5-CBCF-4058-B0E9-D22E01DB62B8}" destId="{B0CBE772-1E8F-446D-812F-362EBE536F59}" srcOrd="0" destOrd="0" presId="urn:microsoft.com/office/officeart/2008/layout/VerticalCurvedList"/>
    <dgm:cxn modelId="{25FFDFBC-5C7C-4475-ABE2-36FA2F308F17}" type="presParOf" srcId="{2094475C-680A-4D16-AB89-DC391E462857}" destId="{44A0D169-C003-4094-B36E-F0BD16EE7788}" srcOrd="5" destOrd="0" presId="urn:microsoft.com/office/officeart/2008/layout/VerticalCurvedList"/>
    <dgm:cxn modelId="{2766B8EF-2622-4928-AE4A-6C9D4E46EE8E}" type="presParOf" srcId="{2094475C-680A-4D16-AB89-DC391E462857}" destId="{DFF97D15-8169-4FA5-85F3-24222F7ECD12}" srcOrd="6" destOrd="0" presId="urn:microsoft.com/office/officeart/2008/layout/VerticalCurvedList"/>
    <dgm:cxn modelId="{C2CC5A44-3463-4505-A407-520FDA720E14}" type="presParOf" srcId="{DFF97D15-8169-4FA5-85F3-24222F7ECD12}" destId="{5E1F2715-C53F-4DF3-ABBC-BE47A566B588}" srcOrd="0" destOrd="0" presId="urn:microsoft.com/office/officeart/2008/layout/VerticalCurvedList"/>
    <dgm:cxn modelId="{B61F7DBE-D829-4454-8A24-3F61F6459674}" type="presParOf" srcId="{2094475C-680A-4D16-AB89-DC391E462857}" destId="{5E4AB287-7F8C-455E-B519-9B59D9EE89E1}" srcOrd="7" destOrd="0" presId="urn:microsoft.com/office/officeart/2008/layout/VerticalCurvedList"/>
    <dgm:cxn modelId="{BF0C5A29-EE0A-4172-BB52-4610BB9E9C32}" type="presParOf" srcId="{2094475C-680A-4D16-AB89-DC391E462857}" destId="{877AA209-585D-48C8-87BD-5327A17C4159}" srcOrd="8" destOrd="0" presId="urn:microsoft.com/office/officeart/2008/layout/VerticalCurvedList"/>
    <dgm:cxn modelId="{9349BD5C-C8DF-4740-A064-53A2CBA44D17}" type="presParOf" srcId="{877AA209-585D-48C8-87BD-5327A17C4159}" destId="{3E341034-1F3F-4EB3-9B6E-13FF0602BC3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1A33-A970-486C-A46E-448DFCB42969}">
      <dsp:nvSpPr>
        <dsp:cNvPr id="0" name=""/>
        <dsp:cNvSpPr/>
      </dsp:nvSpPr>
      <dsp:spPr>
        <a:xfrm rot="10800000">
          <a:off x="2644172" y="725"/>
          <a:ext cx="9670098" cy="833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72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качественной, доступной, безопасной медицинской помощи по семейному принципу</a:t>
          </a:r>
          <a:endParaRPr lang="ru-RU" sz="2400" b="0" kern="1200" dirty="0"/>
        </a:p>
      </dsp:txBody>
      <dsp:txXfrm rot="10800000">
        <a:off x="2852643" y="725"/>
        <a:ext cx="9461627" cy="833883"/>
      </dsp:txXfrm>
    </dsp:sp>
    <dsp:sp modelId="{8C439663-5623-42FA-8689-670A288EA62B}">
      <dsp:nvSpPr>
        <dsp:cNvPr id="0" name=""/>
        <dsp:cNvSpPr/>
      </dsp:nvSpPr>
      <dsp:spPr>
        <a:xfrm>
          <a:off x="2227230" y="725"/>
          <a:ext cx="833883" cy="833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D6BE0-FDD2-4DFF-AC3E-C4B50AFCAFF6}">
      <dsp:nvSpPr>
        <dsp:cNvPr id="0" name=""/>
        <dsp:cNvSpPr/>
      </dsp:nvSpPr>
      <dsp:spPr>
        <a:xfrm rot="10800000">
          <a:off x="2644172" y="1043080"/>
          <a:ext cx="9670098" cy="833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72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Профессионализм и применение доказательной медицины при оказании ПМСП</a:t>
          </a:r>
          <a:endParaRPr lang="ru-RU" sz="2400" b="0" kern="1200" dirty="0"/>
        </a:p>
      </dsp:txBody>
      <dsp:txXfrm rot="10800000">
        <a:off x="2852643" y="1043080"/>
        <a:ext cx="9461627" cy="833883"/>
      </dsp:txXfrm>
    </dsp:sp>
    <dsp:sp modelId="{ACE3FF85-2A5E-449D-AA18-C728EBFC7310}">
      <dsp:nvSpPr>
        <dsp:cNvPr id="0" name=""/>
        <dsp:cNvSpPr/>
      </dsp:nvSpPr>
      <dsp:spPr>
        <a:xfrm>
          <a:off x="2227230" y="1043080"/>
          <a:ext cx="833883" cy="833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FF930-A187-4E68-BB20-801644443607}">
      <dsp:nvSpPr>
        <dsp:cNvPr id="0" name=""/>
        <dsp:cNvSpPr/>
      </dsp:nvSpPr>
      <dsp:spPr>
        <a:xfrm rot="10800000">
          <a:off x="2644172" y="2085435"/>
          <a:ext cx="9670098" cy="833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72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Партнерство с пациентами и их родственниками</a:t>
          </a:r>
          <a:endParaRPr lang="ru-RU" sz="2400" b="0" kern="1200" dirty="0"/>
        </a:p>
      </dsp:txBody>
      <dsp:txXfrm rot="10800000">
        <a:off x="2852643" y="2085435"/>
        <a:ext cx="9461627" cy="833883"/>
      </dsp:txXfrm>
    </dsp:sp>
    <dsp:sp modelId="{ACFBC6B4-B9AA-4E22-94F0-74CDA4C7E0A5}">
      <dsp:nvSpPr>
        <dsp:cNvPr id="0" name=""/>
        <dsp:cNvSpPr/>
      </dsp:nvSpPr>
      <dsp:spPr>
        <a:xfrm>
          <a:off x="2227230" y="2085435"/>
          <a:ext cx="833883" cy="833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74B4B-8D1C-44C8-A92C-45D7749BD590}">
      <dsp:nvSpPr>
        <dsp:cNvPr id="0" name=""/>
        <dsp:cNvSpPr/>
      </dsp:nvSpPr>
      <dsp:spPr>
        <a:xfrm rot="10800000">
          <a:off x="2644172" y="3127790"/>
          <a:ext cx="9670098" cy="833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72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высокого рейтинга и лидерства среди организаций ПМСП</a:t>
          </a:r>
          <a:endParaRPr lang="ru-RU" sz="2400" b="0" kern="1200" dirty="0"/>
        </a:p>
      </dsp:txBody>
      <dsp:txXfrm rot="10800000">
        <a:off x="2852643" y="3127790"/>
        <a:ext cx="9461627" cy="833883"/>
      </dsp:txXfrm>
    </dsp:sp>
    <dsp:sp modelId="{F3DEC33F-9398-4E55-8430-134FDDFA9EA1}">
      <dsp:nvSpPr>
        <dsp:cNvPr id="0" name=""/>
        <dsp:cNvSpPr/>
      </dsp:nvSpPr>
      <dsp:spPr>
        <a:xfrm>
          <a:off x="2227230" y="3127790"/>
          <a:ext cx="833883" cy="833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03610-3F73-4409-A4A1-928161ABDAC6}">
      <dsp:nvSpPr>
        <dsp:cNvPr id="0" name=""/>
        <dsp:cNvSpPr/>
      </dsp:nvSpPr>
      <dsp:spPr>
        <a:xfrm>
          <a:off x="0" y="142710"/>
          <a:ext cx="9965948" cy="655599"/>
        </a:xfrm>
        <a:prstGeom prst="chevron">
          <a:avLst/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Качество. Профессионализм. Ответственность.</a:t>
          </a:r>
        </a:p>
      </dsp:txBody>
      <dsp:txXfrm>
        <a:off x="327800" y="142710"/>
        <a:ext cx="9310349" cy="655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EECBB-C9CB-4BF6-B90F-CFA991FFD734}">
      <dsp:nvSpPr>
        <dsp:cNvPr id="0" name=""/>
        <dsp:cNvSpPr/>
      </dsp:nvSpPr>
      <dsp:spPr>
        <a:xfrm>
          <a:off x="-5031661" y="-787018"/>
          <a:ext cx="6118327" cy="6118327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C48C4-A355-4566-83F1-7B0087E2EFDD}">
      <dsp:nvSpPr>
        <dsp:cNvPr id="0" name=""/>
        <dsp:cNvSpPr/>
      </dsp:nvSpPr>
      <dsp:spPr>
        <a:xfrm>
          <a:off x="1097617" y="5494"/>
          <a:ext cx="9425887" cy="1522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40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23 ноября 2015 г. - ГКП ПХВ «Городская поликлиника №29» г.                     Алматы с населением – </a:t>
          </a:r>
          <a:r>
            <a:rPr lang="ru-RU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30 636</a:t>
          </a:r>
        </a:p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2023 г. – </a:t>
          </a: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62365 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(прирост 103%)</a:t>
          </a:r>
        </a:p>
      </dsp:txBody>
      <dsp:txXfrm>
        <a:off x="1097617" y="5494"/>
        <a:ext cx="9425887" cy="1522146"/>
      </dsp:txXfrm>
    </dsp:sp>
    <dsp:sp modelId="{4B0B34D5-CBE8-489F-8826-6D53914764F9}">
      <dsp:nvSpPr>
        <dsp:cNvPr id="0" name=""/>
        <dsp:cNvSpPr/>
      </dsp:nvSpPr>
      <dsp:spPr>
        <a:xfrm>
          <a:off x="168717" y="340821"/>
          <a:ext cx="1136072" cy="11360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3D711-8874-4178-B200-98099A99496C}">
      <dsp:nvSpPr>
        <dsp:cNvPr id="0" name=""/>
        <dsp:cNvSpPr/>
      </dsp:nvSpPr>
      <dsp:spPr>
        <a:xfrm>
          <a:off x="1102319" y="1638589"/>
          <a:ext cx="9393625" cy="14353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40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Плановая мощность  основного здания– </a:t>
          </a: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500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посещений в смену. </a:t>
          </a:r>
        </a:p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Плановая мощность 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ВА «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Мадениет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посещений в смену</a:t>
          </a:r>
        </a:p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Фактическая мощность в 2023 году – 624 (115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смену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2319" y="1638589"/>
        <a:ext cx="9393625" cy="1435377"/>
      </dsp:txXfrm>
    </dsp:sp>
    <dsp:sp modelId="{B0CBE772-1E8F-446D-812F-362EBE536F59}">
      <dsp:nvSpPr>
        <dsp:cNvPr id="0" name=""/>
        <dsp:cNvSpPr/>
      </dsp:nvSpPr>
      <dsp:spPr>
        <a:xfrm>
          <a:off x="499087" y="1704109"/>
          <a:ext cx="1136072" cy="11360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0D169-C003-4094-B36E-F0BD16EE7788}">
      <dsp:nvSpPr>
        <dsp:cNvPr id="0" name=""/>
        <dsp:cNvSpPr/>
      </dsp:nvSpPr>
      <dsp:spPr>
        <a:xfrm>
          <a:off x="1098175" y="3181003"/>
          <a:ext cx="9425176" cy="908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406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МТБ – процент оснащенности - </a:t>
          </a: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95,03</a:t>
          </a:r>
        </a:p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8175" y="3181003"/>
        <a:ext cx="9425176" cy="908858"/>
      </dsp:txXfrm>
    </dsp:sp>
    <dsp:sp modelId="{5E1F2715-C53F-4DF3-ABBC-BE47A566B588}">
      <dsp:nvSpPr>
        <dsp:cNvPr id="0" name=""/>
        <dsp:cNvSpPr/>
      </dsp:nvSpPr>
      <dsp:spPr>
        <a:xfrm>
          <a:off x="168717" y="3067396"/>
          <a:ext cx="1136072" cy="11360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EECBB-C9CB-4BF6-B90F-CFA991FFD734}">
      <dsp:nvSpPr>
        <dsp:cNvPr id="0" name=""/>
        <dsp:cNvSpPr/>
      </dsp:nvSpPr>
      <dsp:spPr>
        <a:xfrm>
          <a:off x="-6582445" y="-1014220"/>
          <a:ext cx="7893674" cy="7893674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C48C4-A355-4566-83F1-7B0087E2EFDD}">
      <dsp:nvSpPr>
        <dsp:cNvPr id="0" name=""/>
        <dsp:cNvSpPr/>
      </dsp:nvSpPr>
      <dsp:spPr>
        <a:xfrm>
          <a:off x="1124335" y="376812"/>
          <a:ext cx="10277192" cy="767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2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аккредитация в 2023 году – присвоена 1 категория </a:t>
          </a:r>
        </a:p>
      </dsp:txBody>
      <dsp:txXfrm>
        <a:off x="1124335" y="376812"/>
        <a:ext cx="10277192" cy="767990"/>
      </dsp:txXfrm>
    </dsp:sp>
    <dsp:sp modelId="{4B0B34D5-CBE8-489F-8826-6D53914764F9}">
      <dsp:nvSpPr>
        <dsp:cNvPr id="0" name=""/>
        <dsp:cNvSpPr/>
      </dsp:nvSpPr>
      <dsp:spPr>
        <a:xfrm>
          <a:off x="186568" y="254701"/>
          <a:ext cx="1127884" cy="112788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3D711-8874-4178-B200-98099A99496C}">
      <dsp:nvSpPr>
        <dsp:cNvPr id="0" name=""/>
        <dsp:cNvSpPr/>
      </dsp:nvSpPr>
      <dsp:spPr>
        <a:xfrm>
          <a:off x="1552790" y="1724210"/>
          <a:ext cx="9830026" cy="1018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2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Открытие отделения медсестер расширенной практики 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kk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Отделение специализированной  сестринской практики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2790" y="1724210"/>
        <a:ext cx="9830026" cy="1018362"/>
      </dsp:txXfrm>
    </dsp:sp>
    <dsp:sp modelId="{B0CBE772-1E8F-446D-812F-362EBE536F59}">
      <dsp:nvSpPr>
        <dsp:cNvPr id="0" name=""/>
        <dsp:cNvSpPr/>
      </dsp:nvSpPr>
      <dsp:spPr>
        <a:xfrm>
          <a:off x="663221" y="1691826"/>
          <a:ext cx="1127884" cy="1127884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0D169-C003-4094-B36E-F0BD16EE7788}">
      <dsp:nvSpPr>
        <dsp:cNvPr id="0" name=""/>
        <dsp:cNvSpPr/>
      </dsp:nvSpPr>
      <dsp:spPr>
        <a:xfrm>
          <a:off x="1345979" y="3158311"/>
          <a:ext cx="10036117" cy="902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207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сотрудников за рубежом </a:t>
          </a:r>
          <a:endParaRPr lang="ru-RU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5979" y="3158311"/>
        <a:ext cx="10036117" cy="902307"/>
      </dsp:txXfrm>
    </dsp:sp>
    <dsp:sp modelId="{5E1F2715-C53F-4DF3-ABBC-BE47A566B588}">
      <dsp:nvSpPr>
        <dsp:cNvPr id="0" name=""/>
        <dsp:cNvSpPr/>
      </dsp:nvSpPr>
      <dsp:spPr>
        <a:xfrm>
          <a:off x="663221" y="3045522"/>
          <a:ext cx="1127884" cy="1127884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AB287-7F8C-455E-B519-9B59D9EE89E1}">
      <dsp:nvSpPr>
        <dsp:cNvPr id="0" name=""/>
        <dsp:cNvSpPr/>
      </dsp:nvSpPr>
      <dsp:spPr>
        <a:xfrm>
          <a:off x="809397" y="4512007"/>
          <a:ext cx="10591968" cy="902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207" tIns="48260" rIns="48260" bIns="48260" numCol="1" spcCol="1270" anchor="ctr" anchorCtr="0">
          <a:noAutofit/>
        </a:bodyPr>
        <a:lstStyle/>
        <a:p>
          <a:pPr marR="0" lvl="0" algn="l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Включение в проект ЦЛП - Центр лучших практик по первичной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медикосоциальной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помощи</a:t>
          </a:r>
        </a:p>
        <a:p>
          <a:pPr marR="0" lvl="0" algn="l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Center of excellence in Primary Health Care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397" y="4512007"/>
        <a:ext cx="10591968" cy="902307"/>
      </dsp:txXfrm>
    </dsp:sp>
    <dsp:sp modelId="{3E341034-1F3F-4EB3-9B6E-13FF0602BC36}">
      <dsp:nvSpPr>
        <dsp:cNvPr id="0" name=""/>
        <dsp:cNvSpPr/>
      </dsp:nvSpPr>
      <dsp:spPr>
        <a:xfrm>
          <a:off x="145908" y="4399218"/>
          <a:ext cx="1127884" cy="1127884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t="-3000" b="-3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9091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9091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8AA28AA5-2BBD-4D05-A706-DE3099286F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71800" cy="499090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C8DA9D6C-6D85-4626-AB59-8726A9396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2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Общее</a:t>
            </a:r>
            <a:r>
              <a:rPr lang="ru-RU" baseline="0" dirty="0"/>
              <a:t> число обращений-328596 из них: на приеме-273141, на дому-55455, показатель </a:t>
            </a:r>
            <a:r>
              <a:rPr lang="ru-RU" baseline="0" dirty="0" err="1"/>
              <a:t>обслуженности</a:t>
            </a:r>
            <a:r>
              <a:rPr lang="ru-RU" baseline="0" dirty="0"/>
              <a:t> на дому-16,8, обращаемость прикрепленного населения-18,4</a:t>
            </a:r>
          </a:p>
          <a:p>
            <a:r>
              <a:rPr lang="ru-RU" baseline="0" dirty="0"/>
              <a:t>С 2019 года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6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91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Врачи с высшей категорией-15, 1 кат-1, 2кат-8.</a:t>
            </a:r>
            <a:r>
              <a:rPr lang="ru-RU" baseline="0" dirty="0"/>
              <a:t>  СМР: высшая-45, 1 кат-12, 2 кат-15.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9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5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0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DB50D91-DBD9-4CFF-8551-8F8A67B8DA7A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1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9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1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0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2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2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5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DB50D91-DBD9-4CFF-8551-8F8A67B8DA7A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70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DB50D91-DBD9-4CFF-8551-8F8A67B8DA7A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5488" y="2644652"/>
            <a:ext cx="11311239" cy="29384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итоги деятельности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ГКП ПХВ «Городская поликлиника №29» г. Алматы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и задачи на 2024 год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085291" y="5738319"/>
            <a:ext cx="2701436" cy="665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февраля 2024 г.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Садыкова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Акмира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89" y="370769"/>
            <a:ext cx="1971345" cy="21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"/>
    </mc:Choice>
    <mc:Fallback xmlns="">
      <p:transition spd="slow" advTm="17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CC5534-098E-4192-B608-B0D91BDF570A}"/>
              </a:ext>
            </a:extLst>
          </p:cNvPr>
          <p:cNvSpPr/>
          <p:nvPr/>
        </p:nvSpPr>
        <p:spPr>
          <a:xfrm>
            <a:off x="209549" y="121034"/>
            <a:ext cx="11773903" cy="8463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СЛУЖБЫ ПОДДЕРЖКИ ПАЦИЕНТА И ВНУТРЕННЕГО АУДИТА ЗА 2021-2023 ГОДА</a:t>
            </a:r>
            <a:endParaRPr lang="ru-RU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71ADDC9-5CB3-4890-A763-1EDEBD95C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25796"/>
              </p:ext>
            </p:extLst>
          </p:nvPr>
        </p:nvGraphicFramePr>
        <p:xfrm>
          <a:off x="510158" y="1025171"/>
          <a:ext cx="11167492" cy="571179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400531">
                  <a:extLst>
                    <a:ext uri="{9D8B030D-6E8A-4147-A177-3AD203B41FA5}">
                      <a16:colId xmlns:a16="http://schemas.microsoft.com/office/drawing/2014/main" val="875536285"/>
                    </a:ext>
                  </a:extLst>
                </a:gridCol>
                <a:gridCol w="1588987">
                  <a:extLst>
                    <a:ext uri="{9D8B030D-6E8A-4147-A177-3AD203B41FA5}">
                      <a16:colId xmlns:a16="http://schemas.microsoft.com/office/drawing/2014/main" val="1012832053"/>
                    </a:ext>
                  </a:extLst>
                </a:gridCol>
                <a:gridCol w="1588987">
                  <a:extLst>
                    <a:ext uri="{9D8B030D-6E8A-4147-A177-3AD203B41FA5}">
                      <a16:colId xmlns:a16="http://schemas.microsoft.com/office/drawing/2014/main" val="3295283301"/>
                    </a:ext>
                  </a:extLst>
                </a:gridCol>
                <a:gridCol w="1588987">
                  <a:extLst>
                    <a:ext uri="{9D8B030D-6E8A-4147-A177-3AD203B41FA5}">
                      <a16:colId xmlns:a16="http://schemas.microsoft.com/office/drawing/2014/main" val="35039643"/>
                    </a:ext>
                  </a:extLst>
                </a:gridCol>
              </a:tblGrid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solidFill>
                      <a:srgbClr val="60B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solidFill>
                      <a:srgbClr val="60B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2год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solidFill>
                      <a:srgbClr val="60B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solidFill>
                      <a:srgbClr val="60B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85220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обращений, из них: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80486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15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</a:t>
                      </a:r>
                      <a:r>
                        <a:rPr lang="en-US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5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менно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190891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устное обращение по принципу «здесь и сейчас»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269634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обоснованные, требующих</a:t>
                      </a:r>
                      <a:r>
                        <a:rPr lang="ru-RU" sz="15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разъяснения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646830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Обоснованные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72475"/>
                  </a:ext>
                </a:extLst>
              </a:tr>
              <a:tr h="681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обращаемости: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Вопрос</a:t>
                      </a:r>
                      <a:r>
                        <a:rPr lang="ru-RU" sz="15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обследования, ведения, лечения 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586787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Вопрос инвалидности пациента (разъяснение пациенту приказа №44)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635233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Прикрепление не проживающих пациентов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815047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Обеспечение лекарственными средствами, не входящих</a:t>
                      </a:r>
                      <a:r>
                        <a:rPr lang="ru-RU" sz="15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АЛО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487703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Отказ в госпитализации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91669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Обоснованность выдачи листков нетрудоспособности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212456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Прочие вопросы, консультации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238311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аудита:</a:t>
                      </a:r>
                      <a:r>
                        <a:rPr lang="ru-RU" sz="15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1. </a:t>
                      </a:r>
                      <a:r>
                        <a:rPr lang="ru-RU" sz="15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 и разработка новых СОП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969497"/>
                  </a:ext>
                </a:extLst>
              </a:tr>
              <a:tr h="335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2.</a:t>
                      </a:r>
                      <a:r>
                        <a:rPr lang="ru-RU" sz="15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Вляние</a:t>
                      </a:r>
                      <a:r>
                        <a:rPr lang="ru-RU" sz="15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5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дифференциорованную</a:t>
                      </a:r>
                      <a:r>
                        <a:rPr lang="ru-RU" sz="15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оплату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252853"/>
                  </a:ext>
                </a:extLst>
              </a:tr>
              <a:tr h="2819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населения </a:t>
                      </a: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качество услуг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01844"/>
                  </a:ext>
                </a:extLst>
              </a:tr>
              <a:tr h="2819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Удовлетворенность 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404220"/>
                  </a:ext>
                </a:extLst>
              </a:tr>
              <a:tr h="295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Неудовлетворенность, частичное удовлетворение 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(0,32%)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(0,19%) 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7(0,1)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12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405" y="110225"/>
            <a:ext cx="10531473" cy="52322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ПЕРСОНАЛА ПОЛИКЛИНИКИ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66219814"/>
              </p:ext>
            </p:extLst>
          </p:nvPr>
        </p:nvGraphicFramePr>
        <p:xfrm>
          <a:off x="-1" y="1009951"/>
          <a:ext cx="11945257" cy="553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405" y="110225"/>
            <a:ext cx="10531473" cy="52322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ПЕРСОНАЛА ПОЛИКЛИНИКИ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38938"/>
              </p:ext>
            </p:extLst>
          </p:nvPr>
        </p:nvGraphicFramePr>
        <p:xfrm>
          <a:off x="115503" y="1270286"/>
          <a:ext cx="11944951" cy="4851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3222">
                  <a:extLst>
                    <a:ext uri="{9D8B030D-6E8A-4147-A177-3AD203B41FA5}">
                      <a16:colId xmlns:a16="http://schemas.microsoft.com/office/drawing/2014/main" val="222627083"/>
                    </a:ext>
                  </a:extLst>
                </a:gridCol>
                <a:gridCol w="715578">
                  <a:extLst>
                    <a:ext uri="{9D8B030D-6E8A-4147-A177-3AD203B41FA5}">
                      <a16:colId xmlns:a16="http://schemas.microsoft.com/office/drawing/2014/main" val="742452254"/>
                    </a:ext>
                  </a:extLst>
                </a:gridCol>
                <a:gridCol w="654518">
                  <a:extLst>
                    <a:ext uri="{9D8B030D-6E8A-4147-A177-3AD203B41FA5}">
                      <a16:colId xmlns:a16="http://schemas.microsoft.com/office/drawing/2014/main" val="1060254047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4148">
                  <a:extLst>
                    <a:ext uri="{9D8B030D-6E8A-4147-A177-3AD203B41FA5}">
                      <a16:colId xmlns:a16="http://schemas.microsoft.com/office/drawing/2014/main" val="2465702656"/>
                    </a:ext>
                  </a:extLst>
                </a:gridCol>
                <a:gridCol w="759624">
                  <a:extLst>
                    <a:ext uri="{9D8B030D-6E8A-4147-A177-3AD203B41FA5}">
                      <a16:colId xmlns:a16="http://schemas.microsoft.com/office/drawing/2014/main" val="295840447"/>
                    </a:ext>
                  </a:extLst>
                </a:gridCol>
                <a:gridCol w="638496">
                  <a:extLst>
                    <a:ext uri="{9D8B030D-6E8A-4147-A177-3AD203B41FA5}">
                      <a16:colId xmlns:a16="http://schemas.microsoft.com/office/drawing/2014/main" val="2972974670"/>
                    </a:ext>
                  </a:extLst>
                </a:gridCol>
                <a:gridCol w="633972">
                  <a:extLst>
                    <a:ext uri="{9D8B030D-6E8A-4147-A177-3AD203B41FA5}">
                      <a16:colId xmlns:a16="http://schemas.microsoft.com/office/drawing/2014/main" val="1044422976"/>
                    </a:ext>
                  </a:extLst>
                </a:gridCol>
                <a:gridCol w="675545">
                  <a:extLst>
                    <a:ext uri="{9D8B030D-6E8A-4147-A177-3AD203B41FA5}">
                      <a16:colId xmlns:a16="http://schemas.microsoft.com/office/drawing/2014/main" val="1134775462"/>
                    </a:ext>
                  </a:extLst>
                </a:gridCol>
                <a:gridCol w="7488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8867">
                  <a:extLst>
                    <a:ext uri="{9D8B030D-6E8A-4147-A177-3AD203B41FA5}">
                      <a16:colId xmlns:a16="http://schemas.microsoft.com/office/drawing/2014/main" val="3362025966"/>
                    </a:ext>
                  </a:extLst>
                </a:gridCol>
                <a:gridCol w="630922">
                  <a:extLst>
                    <a:ext uri="{9D8B030D-6E8A-4147-A177-3AD203B41FA5}">
                      <a16:colId xmlns:a16="http://schemas.microsoft.com/office/drawing/2014/main" val="1730979500"/>
                    </a:ext>
                  </a:extLst>
                </a:gridCol>
                <a:gridCol w="630922">
                  <a:extLst>
                    <a:ext uri="{9D8B030D-6E8A-4147-A177-3AD203B41FA5}">
                      <a16:colId xmlns:a16="http://schemas.microsoft.com/office/drawing/2014/main" val="3800926845"/>
                    </a:ext>
                  </a:extLst>
                </a:gridCol>
                <a:gridCol w="630922">
                  <a:extLst>
                    <a:ext uri="{9D8B030D-6E8A-4147-A177-3AD203B41FA5}">
                      <a16:colId xmlns:a16="http://schemas.microsoft.com/office/drawing/2014/main" val="951401654"/>
                    </a:ext>
                  </a:extLst>
                </a:gridCol>
                <a:gridCol w="6309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0922">
                  <a:extLst>
                    <a:ext uri="{9D8B030D-6E8A-4147-A177-3AD203B41FA5}">
                      <a16:colId xmlns:a16="http://schemas.microsoft.com/office/drawing/2014/main" val="2141150757"/>
                    </a:ext>
                  </a:extLst>
                </a:gridCol>
                <a:gridCol w="630922">
                  <a:extLst>
                    <a:ext uri="{9D8B030D-6E8A-4147-A177-3AD203B41FA5}">
                      <a16:colId xmlns:a16="http://schemas.microsoft.com/office/drawing/2014/main" val="1524162369"/>
                    </a:ext>
                  </a:extLst>
                </a:gridCol>
              </a:tblGrid>
              <a:tr h="471428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Укомплектованность, 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316902"/>
                  </a:ext>
                </a:extLst>
              </a:tr>
              <a:tr h="4499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603392"/>
                  </a:ext>
                </a:extLst>
              </a:tr>
              <a:tr h="436221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5186458"/>
                  </a:ext>
                </a:extLst>
              </a:tr>
              <a:tr h="54352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97,6%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97,5%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59037"/>
                  </a:ext>
                </a:extLst>
              </a:tr>
              <a:tr h="48128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246,25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446406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ММП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98554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немедицинский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98,6%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765625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должностей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414,25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438,50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443,25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459,25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338,75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409,25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430,50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436,50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368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51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62787985"/>
              </p:ext>
            </p:extLst>
          </p:nvPr>
        </p:nvGraphicFramePr>
        <p:xfrm>
          <a:off x="309817" y="1107524"/>
          <a:ext cx="5762348" cy="4595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28001238"/>
              </p:ext>
            </p:extLst>
          </p:nvPr>
        </p:nvGraphicFramePr>
        <p:xfrm>
          <a:off x="6023429" y="1107524"/>
          <a:ext cx="5975532" cy="4595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2930" y="369435"/>
            <a:ext cx="6855466" cy="52322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КАДРОВЫХ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20509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>
            <a:off x="9368054" y="811161"/>
            <a:ext cx="1106" cy="2845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9132079" y="811161"/>
            <a:ext cx="4916" cy="2845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EC364DE-D3F3-4B8D-8A10-CD83DC05E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75510"/>
              </p:ext>
            </p:extLst>
          </p:nvPr>
        </p:nvGraphicFramePr>
        <p:xfrm>
          <a:off x="610212" y="581714"/>
          <a:ext cx="10813142" cy="60121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99738">
                  <a:extLst>
                    <a:ext uri="{9D8B030D-6E8A-4147-A177-3AD203B41FA5}">
                      <a16:colId xmlns:a16="http://schemas.microsoft.com/office/drawing/2014/main" val="3662464827"/>
                    </a:ext>
                  </a:extLst>
                </a:gridCol>
                <a:gridCol w="1954345">
                  <a:extLst>
                    <a:ext uri="{9D8B030D-6E8A-4147-A177-3AD203B41FA5}">
                      <a16:colId xmlns:a16="http://schemas.microsoft.com/office/drawing/2014/main" val="3271317231"/>
                    </a:ext>
                  </a:extLst>
                </a:gridCol>
                <a:gridCol w="1844950">
                  <a:extLst>
                    <a:ext uri="{9D8B030D-6E8A-4147-A177-3AD203B41FA5}">
                      <a16:colId xmlns:a16="http://schemas.microsoft.com/office/drawing/2014/main" val="3480546489"/>
                    </a:ext>
                  </a:extLst>
                </a:gridCol>
                <a:gridCol w="1844950">
                  <a:extLst>
                    <a:ext uri="{9D8B030D-6E8A-4147-A177-3AD203B41FA5}">
                      <a16:colId xmlns:a16="http://schemas.microsoft.com/office/drawing/2014/main" val="918612648"/>
                    </a:ext>
                  </a:extLst>
                </a:gridCol>
                <a:gridCol w="2369159">
                  <a:extLst>
                    <a:ext uri="{9D8B030D-6E8A-4147-A177-3AD203B41FA5}">
                      <a16:colId xmlns:a16="http://schemas.microsoft.com/office/drawing/2014/main" val="2879546731"/>
                    </a:ext>
                  </a:extLst>
                </a:gridCol>
              </a:tblGrid>
              <a:tr h="654495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rgbClr val="60B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rgbClr val="60B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rgbClr val="60B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rgbClr val="60B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показатель 2023 года</a:t>
                      </a:r>
                      <a:endParaRPr lang="ru-RU" sz="16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rgbClr val="60B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30830"/>
                  </a:ext>
                </a:extLst>
              </a:tr>
              <a:tr h="328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 (+, -)</a:t>
                      </a:r>
                      <a:endParaRPr lang="ru-RU" sz="16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rgbClr val="60B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956589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2 428 875,85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2 869 897,37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596 570,03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от  ФСМС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2 001 187,32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198 485,21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2 600 195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,74</a:t>
                      </a: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+401 710,53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основной деятельности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383 497,37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606 260,95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760 208,38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+153 947,43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360303"/>
                  </a:ext>
                </a:extLst>
              </a:tr>
              <a:tr h="420253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36 313,76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58 356,51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+39 157,10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4811435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7877,40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6794,7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8549,65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1 754,95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7304714"/>
                  </a:ext>
                </a:extLst>
              </a:tr>
              <a:tr h="471367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endParaRPr lang="ru-RU" sz="16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2 154 708,43</a:t>
                      </a:r>
                    </a:p>
                  </a:txBody>
                  <a:tcPr marL="1800" marR="1800" marT="18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2 455 880,43</a:t>
                      </a:r>
                    </a:p>
                  </a:txBody>
                  <a:tcPr marL="1800" marR="1800" marT="18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3 385 867,58</a:t>
                      </a:r>
                    </a:p>
                  </a:txBody>
                  <a:tcPr marL="1800" marR="1800" marT="18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+929 987,15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25252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929 724,14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1 121 556,64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1 420 057,10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+298 500,46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712654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</a:t>
                      </a:r>
                      <a:r>
                        <a:rPr lang="ru-RU" sz="16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Диф.оплата</a:t>
                      </a: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2060,00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1610,71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3018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+1 407,74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3546640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Надбавки по КВИ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87 027,60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3521,18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-3 521,18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75607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Медикаменты и ИМН всего</a:t>
                      </a:r>
                      <a:r>
                        <a:rPr lang="ru-RU" sz="1600" b="1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494 855,52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611 624,32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1 161 499,85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+549 875,53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2114419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Бесплатные лекарства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42 985,95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174 137, 50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763 965,94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+589 828,44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797990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дневной стационар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7302,64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952,95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227,13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+1 274,18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9271167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Медикаменты и ИМН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156 489,90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366 288,62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240 220,44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-126 068,18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92307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331 062,98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236 661,65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145 086,34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-91 575,31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2419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6D5C64-5844-42E6-83DF-EDBC48A00DA8}"/>
              </a:ext>
            </a:extLst>
          </p:cNvPr>
          <p:cNvSpPr txBox="1"/>
          <p:nvPr/>
        </p:nvSpPr>
        <p:spPr>
          <a:xfrm>
            <a:off x="228600" y="93000"/>
            <a:ext cx="11806084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6961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3000"/>
            <a:ext cx="11806084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ФИНАНСОВОЙ ДЕЯТЕЛЬНОСТИ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9368054" y="811161"/>
            <a:ext cx="1106" cy="2845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9132079" y="811161"/>
            <a:ext cx="4916" cy="2845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EC364DE-D3F3-4B8D-8A10-CD83DC05E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29703"/>
              </p:ext>
            </p:extLst>
          </p:nvPr>
        </p:nvGraphicFramePr>
        <p:xfrm>
          <a:off x="551543" y="676411"/>
          <a:ext cx="11059884" cy="602827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884078">
                  <a:extLst>
                    <a:ext uri="{9D8B030D-6E8A-4147-A177-3AD203B41FA5}">
                      <a16:colId xmlns:a16="http://schemas.microsoft.com/office/drawing/2014/main" val="3662464827"/>
                    </a:ext>
                  </a:extLst>
                </a:gridCol>
                <a:gridCol w="1719773">
                  <a:extLst>
                    <a:ext uri="{9D8B030D-6E8A-4147-A177-3AD203B41FA5}">
                      <a16:colId xmlns:a16="http://schemas.microsoft.com/office/drawing/2014/main" val="3271317231"/>
                    </a:ext>
                  </a:extLst>
                </a:gridCol>
                <a:gridCol w="1786647">
                  <a:extLst>
                    <a:ext uri="{9D8B030D-6E8A-4147-A177-3AD203B41FA5}">
                      <a16:colId xmlns:a16="http://schemas.microsoft.com/office/drawing/2014/main" val="3480546489"/>
                    </a:ext>
                  </a:extLst>
                </a:gridCol>
                <a:gridCol w="1786647">
                  <a:extLst>
                    <a:ext uri="{9D8B030D-6E8A-4147-A177-3AD203B41FA5}">
                      <a16:colId xmlns:a16="http://schemas.microsoft.com/office/drawing/2014/main" val="3573310752"/>
                    </a:ext>
                  </a:extLst>
                </a:gridCol>
                <a:gridCol w="2882739">
                  <a:extLst>
                    <a:ext uri="{9D8B030D-6E8A-4147-A177-3AD203B41FA5}">
                      <a16:colId xmlns:a16="http://schemas.microsoft.com/office/drawing/2014/main" val="2879546731"/>
                    </a:ext>
                  </a:extLst>
                </a:gridCol>
              </a:tblGrid>
              <a:tr h="572922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rgbClr val="60B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rgbClr val="60B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rgbClr val="60B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1800" marR="1800" marT="1800" marB="0" anchor="ctr">
                    <a:solidFill>
                      <a:srgbClr val="60B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Сравнительный показатель 2023 года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rgbClr val="60B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30830"/>
                  </a:ext>
                </a:extLst>
              </a:tr>
              <a:tr h="287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(+, -)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>
                    <a:solidFill>
                      <a:srgbClr val="60B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956589"/>
                  </a:ext>
                </a:extLst>
              </a:tr>
              <a:tr h="287337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9 498,60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7804,00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9271,52</a:t>
                      </a: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1467,52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6015005"/>
                  </a:ext>
                </a:extLst>
              </a:tr>
              <a:tr h="572922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Соц.налог</a:t>
                      </a: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800" b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Соц.отчисления</a:t>
                      </a: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ОСМС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88 790,63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117 991,04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150 386,20</a:t>
                      </a: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+32 395,16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7133266"/>
                  </a:ext>
                </a:extLst>
              </a:tr>
              <a:tr h="572922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землю, на имущества и прочие налоги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1192,48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1357,74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1630,02</a:t>
                      </a: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145213"/>
                  </a:ext>
                </a:extLst>
              </a:tr>
              <a:tr h="572922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Хозяйственные товары и инвентарь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19 513,48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27 417,55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44 450,65</a:t>
                      </a: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+17 033,10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039439"/>
                  </a:ext>
                </a:extLst>
              </a:tr>
              <a:tr h="31139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расходы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771,75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23 109,72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456,5</a:t>
                      </a: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6169811"/>
                  </a:ext>
                </a:extLst>
              </a:tr>
              <a:tr h="46567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связи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2095,55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2096,32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3072,58</a:t>
                      </a: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976,26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531633"/>
                  </a:ext>
                </a:extLst>
              </a:tr>
              <a:tr h="46567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1344,00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marL="457200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:a16="http://schemas.microsoft.com/office/drawing/2014/main" val="24121526"/>
                  </a:ext>
                </a:extLst>
              </a:tr>
              <a:tr h="747982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Консультативно - диагностические услуги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369 713,85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398 496,13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308 402,27</a:t>
                      </a: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-90 093,86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353952"/>
                  </a:ext>
                </a:extLst>
              </a:tr>
              <a:tr h="798286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работы и услуги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57 909,28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54 692,74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99 281,25</a:t>
                      </a: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+44 588,51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289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67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275"/>
            <a:ext cx="11806084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 2024 год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9368054" y="811161"/>
            <a:ext cx="1106" cy="2845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9132079" y="811161"/>
            <a:ext cx="4916" cy="2845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ED2F77F-FF92-4D10-8A96-0831C275B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303067"/>
              </p:ext>
            </p:extLst>
          </p:nvPr>
        </p:nvGraphicFramePr>
        <p:xfrm>
          <a:off x="333375" y="541857"/>
          <a:ext cx="11591224" cy="604994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933825">
                  <a:extLst>
                    <a:ext uri="{9D8B030D-6E8A-4147-A177-3AD203B41FA5}">
                      <a16:colId xmlns:a16="http://schemas.microsoft.com/office/drawing/2014/main" val="281796912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209689666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3452991699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527427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73758981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3958215624"/>
                    </a:ext>
                  </a:extLst>
                </a:gridCol>
                <a:gridCol w="1256599">
                  <a:extLst>
                    <a:ext uri="{9D8B030D-6E8A-4147-A177-3AD203B41FA5}">
                      <a16:colId xmlns:a16="http://schemas.microsoft.com/office/drawing/2014/main" val="1111363411"/>
                    </a:ext>
                  </a:extLst>
                </a:gridCol>
              </a:tblGrid>
              <a:tr h="150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 на 2024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г. результат тендера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04061"/>
                  </a:ext>
                </a:extLst>
              </a:tr>
              <a:tr h="150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ФСМС план доп.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979534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Реабилитация взрослому населению в рамках ГОБМП и ОСМС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60 196 572,45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5 908,00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9 669 387,28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-50 527 185,17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2251442104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Реабилитация детскому населению в рамках ГОБМП и ОСМС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25 798 531,05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11 927,00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19 520 427,79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-6 278 103,26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2712102938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СЗП Дневной стационар ГОБМП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103 874 713,24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24 273 985,31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45-50%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тендр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-79 600 727,93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2804068142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СЗП Дневной стационар ОСМС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57 839 320,00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21 764 805,52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45-50%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тендр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-36 074 514,48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991461793"/>
                  </a:ext>
                </a:extLst>
              </a:tr>
              <a:tr h="150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СЗП ЦАХ ГОБМП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11 929 991,80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ГОБМП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ЦАХ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-11 929 991,80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448371322"/>
                  </a:ext>
                </a:extLst>
              </a:tr>
              <a:tr h="150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СЗП ЦАХ ОСМС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8 833 223,15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9 667 905,89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+834 682,74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10222"/>
                  </a:ext>
                </a:extLst>
              </a:tr>
              <a:tr h="144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комплексному подушевому нормативу (КПН)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1 406 511 235,44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61 794,00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1 290 145 037,16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айға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-116 366 198,28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327146276"/>
                  </a:ext>
                </a:extLst>
              </a:tr>
              <a:tr h="293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обслуживания 4 категории срочности вызовов СМП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42 143 863,64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61 794,00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38 657 136,29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айға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-3 486 727,35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4016561413"/>
                  </a:ext>
                </a:extLst>
              </a:tr>
              <a:tr h="293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работников (СКПН)  в рамках ГОБМП и ОСМС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74 152 800,00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61 794,00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74 152 800,00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1904547746"/>
                  </a:ext>
                </a:extLst>
              </a:tr>
              <a:tr h="449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обеспечение  специализированными лечебными  продуктами  (ФКУ)  в рамках ГОБМП и ОСМС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44 888 748,00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44 888 739,00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3728727181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Доплаты водителям в размере 200% от БДО  в рамках ГОБМП и ОСМС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2 548 368,00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1 445 561,75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айға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-1 102 806,25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3956783307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молодежных центров  в рамках ГОБМП и ОСМС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16 876 708,00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8 344 371,14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-8 532 336,86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972367834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антенатального наблюдения  в рамках ГОБМП и ОСМС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84 800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180 041 130,00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46 084,00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86 495 789,07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-93 545 340,93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2725130552"/>
                  </a:ext>
                </a:extLst>
              </a:tr>
              <a:tr h="449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Стоматологическая помощь отдельным категориям граждан РК  в рамках ГОБМП и ОСМС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12 186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24 700 366,95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2 138,00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5 317 676,36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-19 382 690,59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1571016534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Проф.осмотры взрослых  в рамках ГОБМП и ОСМС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62 644 330,20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31 267,00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96 654 186,79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+34 009 856,59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25658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Проф.осмотры детей от 0-5 лет  в рамках ГОБМП и ОСМС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184 288 099,10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12 692,00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42 673 671,53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-141 614 427,57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4092270368"/>
                  </a:ext>
                </a:extLst>
              </a:tr>
              <a:tr h="436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Школьная медицина в рамках ГОБМП и ОСМС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164 178 252,00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тендр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-164 178 252,00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983488199"/>
                  </a:ext>
                </a:extLst>
              </a:tr>
              <a:tr h="150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КДУ ГОБМП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115 578 850,00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41 430,00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73 042 927,17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-42 535 922,83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3795083900"/>
                  </a:ext>
                </a:extLst>
              </a:tr>
              <a:tr h="150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КДУ ОСМС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148 150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422 612 263,00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124 346,00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431 193 847,23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+8 581 584,23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947922"/>
                  </a:ext>
                </a:extLst>
              </a:tr>
              <a:tr h="150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583 435,00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3 009 637 366,02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467 331,00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2 277 908 255,28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>
                    <a:solidFill>
                      <a:srgbClr val="A6E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731 729 110,74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-731 729 110,74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:a16="http://schemas.microsoft.com/office/drawing/2014/main" val="2903385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09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3A267BF-D106-49FA-892E-81AE772B3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993782"/>
              </p:ext>
            </p:extLst>
          </p:nvPr>
        </p:nvGraphicFramePr>
        <p:xfrm>
          <a:off x="137626" y="338554"/>
          <a:ext cx="11870872" cy="641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B1D5AE-AEB9-4799-9841-45D0639AC640}"/>
              </a:ext>
            </a:extLst>
          </p:cNvPr>
          <p:cNvSpPr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СУБПОДРЯДА НА ОКАЗАНИЕ КДУ В РАМКАХ ГОБМП  И ОСМС В 2022 ГОДУ (407 660 840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0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B1D5AE-AEB9-4799-9841-45D0639AC640}"/>
              </a:ext>
            </a:extLst>
          </p:cNvPr>
          <p:cNvSpPr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СУБПОДРЯДА НА ОКАЗАНИЕ КДУ В РАМКАХ ГОБМП  И ОСМС В 2023 ГОДУ (299 794 992,7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AFF5866-298D-4707-B749-9AA331B15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24090"/>
              </p:ext>
            </p:extLst>
          </p:nvPr>
        </p:nvGraphicFramePr>
        <p:xfrm>
          <a:off x="182879" y="413886"/>
          <a:ext cx="11800573" cy="632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88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21D5BE-D67F-4014-991E-8F5193FB417F}"/>
              </a:ext>
            </a:extLst>
          </p:cNvPr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корью 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F23B31F-9A52-42CE-9278-3A0729CE6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401276"/>
              </p:ext>
            </p:extLst>
          </p:nvPr>
        </p:nvGraphicFramePr>
        <p:xfrm>
          <a:off x="452469" y="785503"/>
          <a:ext cx="11063257" cy="42600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8366">
                  <a:extLst>
                    <a:ext uri="{9D8B030D-6E8A-4147-A177-3AD203B41FA5}">
                      <a16:colId xmlns:a16="http://schemas.microsoft.com/office/drawing/2014/main" val="2630248005"/>
                    </a:ext>
                  </a:extLst>
                </a:gridCol>
                <a:gridCol w="2512611">
                  <a:extLst>
                    <a:ext uri="{9D8B030D-6E8A-4147-A177-3AD203B41FA5}">
                      <a16:colId xmlns:a16="http://schemas.microsoft.com/office/drawing/2014/main" val="2702041933"/>
                    </a:ext>
                  </a:extLst>
                </a:gridCol>
                <a:gridCol w="1103399">
                  <a:extLst>
                    <a:ext uri="{9D8B030D-6E8A-4147-A177-3AD203B41FA5}">
                      <a16:colId xmlns:a16="http://schemas.microsoft.com/office/drawing/2014/main" val="1050597046"/>
                    </a:ext>
                  </a:extLst>
                </a:gridCol>
                <a:gridCol w="1135805">
                  <a:extLst>
                    <a:ext uri="{9D8B030D-6E8A-4147-A177-3AD203B41FA5}">
                      <a16:colId xmlns:a16="http://schemas.microsoft.com/office/drawing/2014/main" val="3706581794"/>
                    </a:ext>
                  </a:extLst>
                </a:gridCol>
                <a:gridCol w="1015766">
                  <a:extLst>
                    <a:ext uri="{9D8B030D-6E8A-4147-A177-3AD203B41FA5}">
                      <a16:colId xmlns:a16="http://schemas.microsoft.com/office/drawing/2014/main" val="1614507702"/>
                    </a:ext>
                  </a:extLst>
                </a:gridCol>
                <a:gridCol w="1258292">
                  <a:extLst>
                    <a:ext uri="{9D8B030D-6E8A-4147-A177-3AD203B41FA5}">
                      <a16:colId xmlns:a16="http://schemas.microsoft.com/office/drawing/2014/main" val="2236674639"/>
                    </a:ext>
                  </a:extLst>
                </a:gridCol>
                <a:gridCol w="1619716">
                  <a:extLst>
                    <a:ext uri="{9D8B030D-6E8A-4147-A177-3AD203B41FA5}">
                      <a16:colId xmlns:a16="http://schemas.microsoft.com/office/drawing/2014/main" val="1992202498"/>
                    </a:ext>
                  </a:extLst>
                </a:gridCol>
                <a:gridCol w="1659302">
                  <a:extLst>
                    <a:ext uri="{9D8B030D-6E8A-4147-A177-3AD203B41FA5}">
                      <a16:colId xmlns:a16="http://schemas.microsoft.com/office/drawing/2014/main" val="1390355229"/>
                    </a:ext>
                  </a:extLst>
                </a:gridCol>
              </a:tblGrid>
              <a:tr h="1053754"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зарегистрировано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399237"/>
                  </a:ext>
                </a:extLst>
              </a:tr>
              <a:tr h="577477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дети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043569"/>
                  </a:ext>
                </a:extLst>
              </a:tr>
              <a:tr h="603981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уд.вес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7822177"/>
                  </a:ext>
                </a:extLst>
              </a:tr>
              <a:tr h="72606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№29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(0,3)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9313557"/>
                  </a:ext>
                </a:extLst>
              </a:tr>
              <a:tr h="1126969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лабораторно подтвержденных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467269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1106"/>
            <a:ext cx="687688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6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6773" y="301536"/>
            <a:ext cx="10058400" cy="1338828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6306985"/>
              </p:ext>
            </p:extLst>
          </p:nvPr>
        </p:nvGraphicFramePr>
        <p:xfrm>
          <a:off x="-1374777" y="2638425"/>
          <a:ext cx="14541501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347324" y="1963375"/>
            <a:ext cx="7376699" cy="461665"/>
          </a:xfrm>
          <a:prstGeom prst="rect">
            <a:avLst/>
          </a:prstGeom>
          <a:solidFill>
            <a:srgbClr val="0066FF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ГОРОДСКОЙ ПОЛИКЛИНИКИ №29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69722098"/>
              </p:ext>
            </p:extLst>
          </p:nvPr>
        </p:nvGraphicFramePr>
        <p:xfrm>
          <a:off x="959224" y="809213"/>
          <a:ext cx="9965949" cy="100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15048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478" y="424119"/>
            <a:ext cx="9768821" cy="282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450957"/>
              </p:ext>
            </p:extLst>
          </p:nvPr>
        </p:nvGraphicFramePr>
        <p:xfrm>
          <a:off x="676275" y="772998"/>
          <a:ext cx="10753726" cy="4735594"/>
        </p:xfrm>
        <a:graphic>
          <a:graphicData uri="http://schemas.openxmlformats.org/drawingml/2006/table">
            <a:tbl>
              <a:tblPr/>
              <a:tblGrid>
                <a:gridCol w="539242">
                  <a:extLst>
                    <a:ext uri="{9D8B030D-6E8A-4147-A177-3AD203B41FA5}">
                      <a16:colId xmlns:a16="http://schemas.microsoft.com/office/drawing/2014/main" val="1574349638"/>
                    </a:ext>
                  </a:extLst>
                </a:gridCol>
                <a:gridCol w="819233">
                  <a:extLst>
                    <a:ext uri="{9D8B030D-6E8A-4147-A177-3AD203B41FA5}">
                      <a16:colId xmlns:a16="http://schemas.microsoft.com/office/drawing/2014/main" val="1230826218"/>
                    </a:ext>
                  </a:extLst>
                </a:gridCol>
                <a:gridCol w="539242">
                  <a:extLst>
                    <a:ext uri="{9D8B030D-6E8A-4147-A177-3AD203B41FA5}">
                      <a16:colId xmlns:a16="http://schemas.microsoft.com/office/drawing/2014/main" val="1657543004"/>
                    </a:ext>
                  </a:extLst>
                </a:gridCol>
                <a:gridCol w="539242">
                  <a:extLst>
                    <a:ext uri="{9D8B030D-6E8A-4147-A177-3AD203B41FA5}">
                      <a16:colId xmlns:a16="http://schemas.microsoft.com/office/drawing/2014/main" val="197418180"/>
                    </a:ext>
                  </a:extLst>
                </a:gridCol>
                <a:gridCol w="508132">
                  <a:extLst>
                    <a:ext uri="{9D8B030D-6E8A-4147-A177-3AD203B41FA5}">
                      <a16:colId xmlns:a16="http://schemas.microsoft.com/office/drawing/2014/main" val="4155026293"/>
                    </a:ext>
                  </a:extLst>
                </a:gridCol>
                <a:gridCol w="425171">
                  <a:extLst>
                    <a:ext uri="{9D8B030D-6E8A-4147-A177-3AD203B41FA5}">
                      <a16:colId xmlns:a16="http://schemas.microsoft.com/office/drawing/2014/main" val="3053704693"/>
                    </a:ext>
                  </a:extLst>
                </a:gridCol>
                <a:gridCol w="736272">
                  <a:extLst>
                    <a:ext uri="{9D8B030D-6E8A-4147-A177-3AD203B41FA5}">
                      <a16:colId xmlns:a16="http://schemas.microsoft.com/office/drawing/2014/main" val="1156210225"/>
                    </a:ext>
                  </a:extLst>
                </a:gridCol>
                <a:gridCol w="738865">
                  <a:extLst>
                    <a:ext uri="{9D8B030D-6E8A-4147-A177-3AD203B41FA5}">
                      <a16:colId xmlns:a16="http://schemas.microsoft.com/office/drawing/2014/main" val="2512823787"/>
                    </a:ext>
                  </a:extLst>
                </a:gridCol>
                <a:gridCol w="738865">
                  <a:extLst>
                    <a:ext uri="{9D8B030D-6E8A-4147-A177-3AD203B41FA5}">
                      <a16:colId xmlns:a16="http://schemas.microsoft.com/office/drawing/2014/main" val="4043778987"/>
                    </a:ext>
                  </a:extLst>
                </a:gridCol>
                <a:gridCol w="738865">
                  <a:extLst>
                    <a:ext uri="{9D8B030D-6E8A-4147-A177-3AD203B41FA5}">
                      <a16:colId xmlns:a16="http://schemas.microsoft.com/office/drawing/2014/main" val="1053886578"/>
                    </a:ext>
                  </a:extLst>
                </a:gridCol>
                <a:gridCol w="738865">
                  <a:extLst>
                    <a:ext uri="{9D8B030D-6E8A-4147-A177-3AD203B41FA5}">
                      <a16:colId xmlns:a16="http://schemas.microsoft.com/office/drawing/2014/main" val="3857076234"/>
                    </a:ext>
                  </a:extLst>
                </a:gridCol>
                <a:gridCol w="736272">
                  <a:extLst>
                    <a:ext uri="{9D8B030D-6E8A-4147-A177-3AD203B41FA5}">
                      <a16:colId xmlns:a16="http://schemas.microsoft.com/office/drawing/2014/main" val="907081677"/>
                    </a:ext>
                  </a:extLst>
                </a:gridCol>
                <a:gridCol w="738865">
                  <a:extLst>
                    <a:ext uri="{9D8B030D-6E8A-4147-A177-3AD203B41FA5}">
                      <a16:colId xmlns:a16="http://schemas.microsoft.com/office/drawing/2014/main" val="2883826257"/>
                    </a:ext>
                  </a:extLst>
                </a:gridCol>
                <a:gridCol w="738865">
                  <a:extLst>
                    <a:ext uri="{9D8B030D-6E8A-4147-A177-3AD203B41FA5}">
                      <a16:colId xmlns:a16="http://schemas.microsoft.com/office/drawing/2014/main" val="3352214905"/>
                    </a:ext>
                  </a:extLst>
                </a:gridCol>
                <a:gridCol w="738865">
                  <a:extLst>
                    <a:ext uri="{9D8B030D-6E8A-4147-A177-3AD203B41FA5}">
                      <a16:colId xmlns:a16="http://schemas.microsoft.com/office/drawing/2014/main" val="389090312"/>
                    </a:ext>
                  </a:extLst>
                </a:gridCol>
                <a:gridCol w="738865">
                  <a:extLst>
                    <a:ext uri="{9D8B030D-6E8A-4147-A177-3AD203B41FA5}">
                      <a16:colId xmlns:a16="http://schemas.microsoft.com/office/drawing/2014/main" val="3605154178"/>
                    </a:ext>
                  </a:extLst>
                </a:gridCol>
              </a:tblGrid>
              <a:tr h="16402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Разнарядка на выдачу вакцины ККП всего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155 200 доз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  09 ноября 2023г. выдано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9 440 доз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вакцины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  05 декабря 2023г. выдано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145 760 - 11121 = 134 639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доз вакцины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                       </a:t>
                      </a:r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 января 2024г.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выдано </a:t>
                      </a:r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11 121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доз вакцины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СТАРЫЙ ПЛАН ПОДЛЕЖАЩИХ ДМИ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НОВЫЙ ПЛАН ПОДЛЕЖАЩИХ ДМИ</a:t>
                      </a:r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согласно РПН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28029"/>
                  </a:ext>
                </a:extLst>
              </a:tr>
              <a:tr h="1758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в возрасте от 6 мес. до 10 мес. 29 дней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в возрасте 2 -4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Медработники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Наверстывающая вакцинация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в возрасте от 6 мес. до 10 мес. 29 дней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в возрасте 2 -4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Медработники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Наверстывающая вакцинация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55018"/>
                  </a:ext>
                </a:extLst>
              </a:tr>
              <a:tr h="812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КГП ПХВ ГП№29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22571"/>
                  </a:ext>
                </a:extLst>
              </a:tr>
              <a:tr h="523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г. Алматы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131557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125441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-1 944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155 200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37 493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45 068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440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80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57225" y="499533"/>
          <a:ext cx="10772776" cy="5278965"/>
        </p:xfrm>
        <a:graphic>
          <a:graphicData uri="http://schemas.openxmlformats.org/drawingml/2006/table">
            <a:tbl>
              <a:tblPr/>
              <a:tblGrid>
                <a:gridCol w="3579876">
                  <a:extLst>
                    <a:ext uri="{9D8B030D-6E8A-4147-A177-3AD203B41FA5}">
                      <a16:colId xmlns:a16="http://schemas.microsoft.com/office/drawing/2014/main" val="796180386"/>
                    </a:ext>
                  </a:extLst>
                </a:gridCol>
                <a:gridCol w="1439527">
                  <a:extLst>
                    <a:ext uri="{9D8B030D-6E8A-4147-A177-3AD203B41FA5}">
                      <a16:colId xmlns:a16="http://schemas.microsoft.com/office/drawing/2014/main" val="2516834568"/>
                    </a:ext>
                  </a:extLst>
                </a:gridCol>
                <a:gridCol w="1439527">
                  <a:extLst>
                    <a:ext uri="{9D8B030D-6E8A-4147-A177-3AD203B41FA5}">
                      <a16:colId xmlns:a16="http://schemas.microsoft.com/office/drawing/2014/main" val="1865091412"/>
                    </a:ext>
                  </a:extLst>
                </a:gridCol>
                <a:gridCol w="1439527">
                  <a:extLst>
                    <a:ext uri="{9D8B030D-6E8A-4147-A177-3AD203B41FA5}">
                      <a16:colId xmlns:a16="http://schemas.microsoft.com/office/drawing/2014/main" val="3298386314"/>
                    </a:ext>
                  </a:extLst>
                </a:gridCol>
                <a:gridCol w="1439527">
                  <a:extLst>
                    <a:ext uri="{9D8B030D-6E8A-4147-A177-3AD203B41FA5}">
                      <a16:colId xmlns:a16="http://schemas.microsoft.com/office/drawing/2014/main" val="1798876677"/>
                    </a:ext>
                  </a:extLst>
                </a:gridCol>
                <a:gridCol w="1434792">
                  <a:extLst>
                    <a:ext uri="{9D8B030D-6E8A-4147-A177-3AD203B41FA5}">
                      <a16:colId xmlns:a16="http://schemas.microsoft.com/office/drawing/2014/main" val="2327835218"/>
                    </a:ext>
                  </a:extLst>
                </a:gridCol>
              </a:tblGrid>
              <a:tr h="6767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ПРИВИТО ПО НАРАСТАНИЮ                        </a:t>
                      </a: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(С 05.11.2023г. по 31.12.2023г.)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56170"/>
                  </a:ext>
                </a:extLst>
              </a:tr>
              <a:tr h="980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в возрасте от 6 мес. до 10 мес. 29 дней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в возрасте 2 -4 лет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Медработники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Наверстывающая вакцинация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854155"/>
                  </a:ext>
                </a:extLst>
              </a:tr>
              <a:tr h="47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ГП№29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988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1 561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14263"/>
                  </a:ext>
                </a:extLst>
              </a:tr>
              <a:tr h="466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план- % выполнения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7129-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42,08%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-51,4%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4072-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24,2%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190-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2295-68%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327076"/>
                  </a:ext>
                </a:extLst>
              </a:tr>
              <a:tr h="23570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27" marR="8327" marT="83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36572"/>
                  </a:ext>
                </a:extLst>
              </a:tr>
              <a:tr h="66512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ПРИВИТО ПО НАРАСТАНИЮ                           </a:t>
                      </a: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(</a:t>
                      </a:r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 05.11.2023г. по 06.02.2024г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482566"/>
                  </a:ext>
                </a:extLst>
              </a:tr>
              <a:tr h="1225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в возрасте от 6 мес. до 10 мес. 29 дней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в возрасте 2 -4 лет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Медработники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Наверстывающая вакцинация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97185"/>
                  </a:ext>
                </a:extLst>
              </a:tr>
              <a:tr h="235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ГП№29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7 906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711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4 612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2 393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27591"/>
                  </a:ext>
                </a:extLst>
              </a:tr>
              <a:tr h="315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-% выполнения 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8061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-98,07%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754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-94,2%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4757-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96,9%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-100%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2360-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101,3%</a:t>
                      </a:r>
                    </a:p>
                  </a:txBody>
                  <a:tcPr marL="8327" marR="8327" marT="8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985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13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381" y="145140"/>
            <a:ext cx="6104235" cy="40011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СКПН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38838"/>
              </p:ext>
            </p:extLst>
          </p:nvPr>
        </p:nvGraphicFramePr>
        <p:xfrm>
          <a:off x="116112" y="783771"/>
          <a:ext cx="11780515" cy="561960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2107">
                  <a:extLst>
                    <a:ext uri="{9D8B030D-6E8A-4147-A177-3AD203B41FA5}">
                      <a16:colId xmlns:a16="http://schemas.microsoft.com/office/drawing/2014/main" val="3340317966"/>
                    </a:ext>
                  </a:extLst>
                </a:gridCol>
                <a:gridCol w="3583340">
                  <a:extLst>
                    <a:ext uri="{9D8B030D-6E8A-4147-A177-3AD203B41FA5}">
                      <a16:colId xmlns:a16="http://schemas.microsoft.com/office/drawing/2014/main" val="2297249098"/>
                    </a:ext>
                  </a:extLst>
                </a:gridCol>
                <a:gridCol w="849693">
                  <a:extLst>
                    <a:ext uri="{9D8B030D-6E8A-4147-A177-3AD203B41FA5}">
                      <a16:colId xmlns:a16="http://schemas.microsoft.com/office/drawing/2014/main" val="2273959029"/>
                    </a:ext>
                  </a:extLst>
                </a:gridCol>
                <a:gridCol w="869686">
                  <a:extLst>
                    <a:ext uri="{9D8B030D-6E8A-4147-A177-3AD203B41FA5}">
                      <a16:colId xmlns:a16="http://schemas.microsoft.com/office/drawing/2014/main" val="4269358857"/>
                    </a:ext>
                  </a:extLst>
                </a:gridCol>
                <a:gridCol w="799711">
                  <a:extLst>
                    <a:ext uri="{9D8B030D-6E8A-4147-A177-3AD203B41FA5}">
                      <a16:colId xmlns:a16="http://schemas.microsoft.com/office/drawing/2014/main" val="3060605669"/>
                    </a:ext>
                  </a:extLst>
                </a:gridCol>
                <a:gridCol w="915092">
                  <a:extLst>
                    <a:ext uri="{9D8B030D-6E8A-4147-A177-3AD203B41FA5}">
                      <a16:colId xmlns:a16="http://schemas.microsoft.com/office/drawing/2014/main" val="2723262084"/>
                    </a:ext>
                  </a:extLst>
                </a:gridCol>
                <a:gridCol w="956593">
                  <a:extLst>
                    <a:ext uri="{9D8B030D-6E8A-4147-A177-3AD203B41FA5}">
                      <a16:colId xmlns:a16="http://schemas.microsoft.com/office/drawing/2014/main" val="705745781"/>
                    </a:ext>
                  </a:extLst>
                </a:gridCol>
                <a:gridCol w="7338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34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3489">
                  <a:extLst>
                    <a:ext uri="{9D8B030D-6E8A-4147-A177-3AD203B41FA5}">
                      <a16:colId xmlns:a16="http://schemas.microsoft.com/office/drawing/2014/main" val="1506926273"/>
                    </a:ext>
                  </a:extLst>
                </a:gridCol>
                <a:gridCol w="943489">
                  <a:extLst>
                    <a:ext uri="{9D8B030D-6E8A-4147-A177-3AD203B41FA5}">
                      <a16:colId xmlns:a16="http://schemas.microsoft.com/office/drawing/2014/main" val="3794666764"/>
                    </a:ext>
                  </a:extLst>
                </a:gridCol>
              </a:tblGrid>
              <a:tr h="5931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индикаторов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Порог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Порог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</a:txBody>
                  <a:tcPr anchor="ctr">
                    <a:solidFill>
                      <a:srgbClr val="60B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Порог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76547"/>
                  </a:ext>
                </a:extLst>
              </a:tr>
              <a:tr h="4989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Своевременно диагностированный туберкулез легких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99,50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645785"/>
                  </a:ext>
                </a:extLst>
              </a:tr>
              <a:tr h="4999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Впервые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выявленные случаи злокачественных новообразований визуальной локализации 1-2 стадии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66,67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86,36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74,87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78,57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77,8%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86384"/>
                  </a:ext>
                </a:extLst>
              </a:tr>
              <a:tr h="6045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Уровень госпитализации больных с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осложнениями заболеваний ССС (инфаркт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миокарда, инсульт)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17,49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17,69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23,50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14,65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21,18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19,8%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91124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Материнская смертность,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предотвратимая на уровне ПМСП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156578"/>
                  </a:ext>
                </a:extLst>
              </a:tr>
              <a:tr h="5536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Детская смертность от 7 дней до 5 лет,</a:t>
                      </a:r>
                      <a:r>
                        <a:rPr lang="en-US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редотвратимая на уровне ПМСП (ОКИ, ОРИ)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34510"/>
                  </a:ext>
                </a:extLst>
              </a:tr>
              <a:tr h="30271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Обоснованные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жалобы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51976"/>
                  </a:ext>
                </a:extLst>
              </a:tr>
              <a:tr h="7624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Удельный вес детей до 5 лет, госпитализированных с осложненными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острыми респираторными инфекциями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3,46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3,10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2,73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2,83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2,5%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921881"/>
                  </a:ext>
                </a:extLst>
              </a:tr>
              <a:tr h="8756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Охват патронажными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посещениями новорожденных в первые 3 суток после выписки из роддома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,03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580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56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57225" y="499532"/>
          <a:ext cx="11210725" cy="570255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3802">
                  <a:extLst>
                    <a:ext uri="{9D8B030D-6E8A-4147-A177-3AD203B41FA5}">
                      <a16:colId xmlns:a16="http://schemas.microsoft.com/office/drawing/2014/main" val="3234808918"/>
                    </a:ext>
                  </a:extLst>
                </a:gridCol>
                <a:gridCol w="4880671">
                  <a:extLst>
                    <a:ext uri="{9D8B030D-6E8A-4147-A177-3AD203B41FA5}">
                      <a16:colId xmlns:a16="http://schemas.microsoft.com/office/drawing/2014/main" val="1907338029"/>
                    </a:ext>
                  </a:extLst>
                </a:gridCol>
                <a:gridCol w="2086189">
                  <a:extLst>
                    <a:ext uri="{9D8B030D-6E8A-4147-A177-3AD203B41FA5}">
                      <a16:colId xmlns:a16="http://schemas.microsoft.com/office/drawing/2014/main" val="3121507505"/>
                    </a:ext>
                  </a:extLst>
                </a:gridCol>
                <a:gridCol w="2389703">
                  <a:extLst>
                    <a:ext uri="{9D8B030D-6E8A-4147-A177-3AD203B41FA5}">
                      <a16:colId xmlns:a16="http://schemas.microsoft.com/office/drawing/2014/main" val="2582700099"/>
                    </a:ext>
                  </a:extLst>
                </a:gridCol>
                <a:gridCol w="1510360">
                  <a:extLst>
                    <a:ext uri="{9D8B030D-6E8A-4147-A177-3AD203B41FA5}">
                      <a16:colId xmlns:a16="http://schemas.microsoft.com/office/drawing/2014/main" val="2292758073"/>
                    </a:ext>
                  </a:extLst>
                </a:gridCol>
              </a:tblGrid>
              <a:tr h="31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Пороговое значение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extLst>
                  <a:ext uri="{0D108BD9-81ED-4DB2-BD59-A6C34878D82A}">
                    <a16:rowId xmlns:a16="http://schemas.microsoft.com/office/drawing/2014/main" val="2700789933"/>
                  </a:ext>
                </a:extLst>
              </a:tr>
              <a:tr h="10522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Кредиторская задолженность долгосрочная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отсутствие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 2023 года-отсутствует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- 5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–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extLst>
                  <a:ext uri="{0D108BD9-81ED-4DB2-BD59-A6C34878D82A}">
                    <a16:rowId xmlns:a16="http://schemas.microsoft.com/office/drawing/2014/main" val="4159552299"/>
                  </a:ext>
                </a:extLst>
              </a:tr>
              <a:tr h="872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Обоснованные жалобы за отчетный период (по данным ДКМФК)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отсутствие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- 5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–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extLst>
                  <a:ext uri="{0D108BD9-81ED-4DB2-BD59-A6C34878D82A}">
                    <a16:rowId xmlns:a16="http://schemas.microsoft.com/office/drawing/2014/main" val="3708450625"/>
                  </a:ext>
                </a:extLst>
              </a:tr>
              <a:tr h="7452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оснащенности медицинских организаций медицинской техникой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95% - 5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95% - 0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extLst>
                  <a:ext uri="{0D108BD9-81ED-4DB2-BD59-A6C34878D82A}">
                    <a16:rowId xmlns:a16="http://schemas.microsoft.com/office/drawing/2014/main" val="1528326200"/>
                  </a:ext>
                </a:extLst>
              </a:tr>
              <a:tr h="993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дистанционных медицинских услуг, оказанных населению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7% - 5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7% - 0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extLst>
                  <a:ext uri="{0D108BD9-81ED-4DB2-BD59-A6C34878D82A}">
                    <a16:rowId xmlns:a16="http://schemas.microsoft.com/office/drawing/2014/main" val="824189952"/>
                  </a:ext>
                </a:extLst>
              </a:tr>
              <a:tr h="1269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медицинских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организаций,внедривших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обработки, хранения и передачи медицинских изображений и интегрированных с цифровыми медицинскими аппаратами (РАС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- 0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– 5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extLst>
                  <a:ext uri="{0D108BD9-81ED-4DB2-BD59-A6C34878D82A}">
                    <a16:rowId xmlns:a16="http://schemas.microsoft.com/office/drawing/2014/main" val="1519436952"/>
                  </a:ext>
                </a:extLst>
              </a:tr>
              <a:tr h="210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ИТОГО: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Достижение</a:t>
                      </a:r>
                      <a:r>
                        <a:rPr lang="ru-RU" sz="900" b="1" baseline="0" dirty="0">
                          <a:effectLst/>
                        </a:rPr>
                        <a:t> 100%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25 б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extLst>
                  <a:ext uri="{0D108BD9-81ED-4DB2-BD59-A6C34878D82A}">
                    <a16:rowId xmlns:a16="http://schemas.microsoft.com/office/drawing/2014/main" val="9989743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9211330" y="0"/>
            <a:ext cx="210119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Приложение 1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индикаторы для государственных медицинских организаций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21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38175" y="457201"/>
          <a:ext cx="11353799" cy="60102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37807">
                  <a:extLst>
                    <a:ext uri="{9D8B030D-6E8A-4147-A177-3AD203B41FA5}">
                      <a16:colId xmlns:a16="http://schemas.microsoft.com/office/drawing/2014/main" val="3217859046"/>
                    </a:ext>
                  </a:extLst>
                </a:gridCol>
                <a:gridCol w="4076471">
                  <a:extLst>
                    <a:ext uri="{9D8B030D-6E8A-4147-A177-3AD203B41FA5}">
                      <a16:colId xmlns:a16="http://schemas.microsoft.com/office/drawing/2014/main" val="1717211470"/>
                    </a:ext>
                  </a:extLst>
                </a:gridCol>
                <a:gridCol w="3414896">
                  <a:extLst>
                    <a:ext uri="{9D8B030D-6E8A-4147-A177-3AD203B41FA5}">
                      <a16:colId xmlns:a16="http://schemas.microsoft.com/office/drawing/2014/main" val="274396794"/>
                    </a:ext>
                  </a:extLst>
                </a:gridCol>
                <a:gridCol w="2636572">
                  <a:extLst>
                    <a:ext uri="{9D8B030D-6E8A-4147-A177-3AD203B41FA5}">
                      <a16:colId xmlns:a16="http://schemas.microsoft.com/office/drawing/2014/main" val="701395100"/>
                    </a:ext>
                  </a:extLst>
                </a:gridCol>
                <a:gridCol w="788053">
                  <a:extLst>
                    <a:ext uri="{9D8B030D-6E8A-4147-A177-3AD203B41FA5}">
                      <a16:colId xmlns:a16="http://schemas.microsoft.com/office/drawing/2014/main" val="2091739684"/>
                    </a:ext>
                  </a:extLst>
                </a:gridCol>
              </a:tblGrid>
              <a:tr h="208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Пороговое значение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extLst>
                  <a:ext uri="{0D108BD9-81ED-4DB2-BD59-A6C34878D82A}">
                    <a16:rowId xmlns:a16="http://schemas.microsoft.com/office/drawing/2014/main" val="1749893835"/>
                  </a:ext>
                </a:extLst>
              </a:tr>
              <a:tr h="664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смертность от 7 дней до 5 лет, предотвратимой на уровне ПМСП (ОКИ, ОРИ)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2023 года-отсутствие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–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–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extLst>
                  <a:ext uri="{0D108BD9-81ED-4DB2-BD59-A6C34878D82A}">
                    <a16:rowId xmlns:a16="http://schemas.microsoft.com/office/drawing/2014/main" val="1729721091"/>
                  </a:ext>
                </a:extLst>
              </a:tr>
              <a:tr h="638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случаев материнской смертности, предотвратимых на уровне ПМСП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–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–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extLst>
                  <a:ext uri="{0D108BD9-81ED-4DB2-BD59-A6C34878D82A}">
                    <a16:rowId xmlns:a16="http://schemas.microsoft.com/office/drawing/2014/main" val="404567932"/>
                  </a:ext>
                </a:extLst>
              </a:tr>
              <a:tr h="638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младенческой смертности на дому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–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–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extLst>
                  <a:ext uri="{0D108BD9-81ED-4DB2-BD59-A6C34878D82A}">
                    <a16:rowId xmlns:a16="http://schemas.microsoft.com/office/drawing/2014/main" val="2448496072"/>
                  </a:ext>
                </a:extLst>
              </a:tr>
              <a:tr h="769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госпитализации больных из числа прикрепленного населения госпитализированных с осложнением болезней системы кровообращения: инфаркт миокарда, ОНМК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21,15%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21,15% - 5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21,15% -0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extLst>
                  <a:ext uri="{0D108BD9-81ED-4DB2-BD59-A6C34878D82A}">
                    <a16:rowId xmlns:a16="http://schemas.microsoft.com/office/drawing/2014/main" val="3886518117"/>
                  </a:ext>
                </a:extLst>
              </a:tr>
              <a:tr h="638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скрининговыми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осмотрами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- 5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100% - 0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extLst>
                  <a:ext uri="{0D108BD9-81ED-4DB2-BD59-A6C34878D82A}">
                    <a16:rowId xmlns:a16="http://schemas.microsoft.com/office/drawing/2014/main" val="314971429"/>
                  </a:ext>
                </a:extLst>
              </a:tr>
              <a:tr h="638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Впервые выявленные случаи злокачественного новообразования визуальной локализации 1-2 стадии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30% пациентов, находящихся на Д учете (согласно программе охват)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случаев- 41,1%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30%/ 40% - 5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30%/40%- 0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extLst>
                  <a:ext uri="{0D108BD9-81ED-4DB2-BD59-A6C34878D82A}">
                    <a16:rowId xmlns:a16="http://schemas.microsoft.com/office/drawing/2014/main" val="2679872814"/>
                  </a:ext>
                </a:extLst>
              </a:tr>
              <a:tr h="114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пациентов программой управления заболеваниями - (ПУЗ) с нозологиями Артериальная гипертония, Хроническая сердечная недостаточность, сахарный диабет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30 % пациентов, находящихся на Д учете (согласно программе охват)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диспансерной группой за полугодие- 40 % за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30%/ 40% - 5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30%/40%- 0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extLst>
                  <a:ext uri="{0D108BD9-81ED-4DB2-BD59-A6C34878D82A}">
                    <a16:rowId xmlns:a16="http://schemas.microsoft.com/office/drawing/2014/main" val="158483661"/>
                  </a:ext>
                </a:extLst>
              </a:tr>
              <a:tr h="664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ожирением среди детей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(0-14лет)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148,7 на 100 тысяч населения того же возраста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2023 года- 49,9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148,7 и менее –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148,7 –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07" marR="24907" marT="0" marB="0"/>
                </a:tc>
                <a:extLst>
                  <a:ext uri="{0D108BD9-81ED-4DB2-BD59-A6C34878D82A}">
                    <a16:rowId xmlns:a16="http://schemas.microsoft.com/office/drawing/2014/main" val="38645954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4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Индикаторы оценки качества медицинских услуг для медицинских организаций, оказывающих первичную медико-санитарную и консультативно-диагностическую помощь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61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57223" y="499534"/>
          <a:ext cx="10982326" cy="531204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03951">
                  <a:extLst>
                    <a:ext uri="{9D8B030D-6E8A-4147-A177-3AD203B41FA5}">
                      <a16:colId xmlns:a16="http://schemas.microsoft.com/office/drawing/2014/main" val="3358301347"/>
                    </a:ext>
                  </a:extLst>
                </a:gridCol>
                <a:gridCol w="3835880">
                  <a:extLst>
                    <a:ext uri="{9D8B030D-6E8A-4147-A177-3AD203B41FA5}">
                      <a16:colId xmlns:a16="http://schemas.microsoft.com/office/drawing/2014/main" val="944145057"/>
                    </a:ext>
                  </a:extLst>
                </a:gridCol>
                <a:gridCol w="2157684">
                  <a:extLst>
                    <a:ext uri="{9D8B030D-6E8A-4147-A177-3AD203B41FA5}">
                      <a16:colId xmlns:a16="http://schemas.microsoft.com/office/drawing/2014/main" val="113746011"/>
                    </a:ext>
                  </a:extLst>
                </a:gridCol>
                <a:gridCol w="2792297">
                  <a:extLst>
                    <a:ext uri="{9D8B030D-6E8A-4147-A177-3AD203B41FA5}">
                      <a16:colId xmlns:a16="http://schemas.microsoft.com/office/drawing/2014/main" val="521734567"/>
                    </a:ext>
                  </a:extLst>
                </a:gridCol>
                <a:gridCol w="1492514">
                  <a:extLst>
                    <a:ext uri="{9D8B030D-6E8A-4147-A177-3AD203B41FA5}">
                      <a16:colId xmlns:a16="http://schemas.microsoft.com/office/drawing/2014/main" val="1317925789"/>
                    </a:ext>
                  </a:extLst>
                </a:gridCol>
              </a:tblGrid>
              <a:tr h="775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туберкулезом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 на 100 тысяч населения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2023 года-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сл-14,5)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 и менее – 5 б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33,7 – 0 б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45035"/>
                  </a:ext>
                </a:extLst>
              </a:tr>
              <a:tr h="79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организации здравоохранения, оказывающих ПМСП, на одного жителя в год.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2023 года-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5,94 и более – 5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5,94 –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extLst>
                  <a:ext uri="{0D108BD9-81ED-4DB2-BD59-A6C34878D82A}">
                    <a16:rowId xmlns:a16="http://schemas.microsoft.com/office/drawing/2014/main" val="2431459275"/>
                  </a:ext>
                </a:extLst>
              </a:tr>
              <a:tr h="933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вакцинацией, ревакцинацией подлежащего контингента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плана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2023 года-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95,02%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9</a:t>
                      </a:r>
                      <a:r>
                        <a:rPr lang="kk-KZ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-5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9</a:t>
                      </a:r>
                      <a:r>
                        <a:rPr lang="kk-KZ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-0 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extLst>
                  <a:ext uri="{0D108BD9-81ED-4DB2-BD59-A6C34878D82A}">
                    <a16:rowId xmlns:a16="http://schemas.microsoft.com/office/drawing/2014/main" val="2399126480"/>
                  </a:ext>
                </a:extLst>
              </a:tr>
              <a:tr h="79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охвата беременных женщин индивидуальными и междисциплинарным дородовым наблюдением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86%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2023 года- 88,7%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86% - 5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86% - 0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extLst>
                  <a:ext uri="{0D108BD9-81ED-4DB2-BD59-A6C34878D82A}">
                    <a16:rowId xmlns:a16="http://schemas.microsoft.com/office/drawing/2014/main" val="1949754077"/>
                  </a:ext>
                </a:extLst>
              </a:tr>
              <a:tr h="79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охвата детей до 1 года проактивным наблюдением и скринингами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2023 года- 89,7%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89% - 5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89% - 0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extLst>
                  <a:ext uri="{0D108BD9-81ED-4DB2-BD59-A6C34878D82A}">
                    <a16:rowId xmlns:a16="http://schemas.microsoft.com/office/drawing/2014/main" val="3683250827"/>
                  </a:ext>
                </a:extLst>
              </a:tr>
              <a:tr h="79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охвата медицинской реабилитацией детей с ограниченными возможностями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2023 года-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35% - 5 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35% - 0 б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extLst>
                  <a:ext uri="{0D108BD9-81ED-4DB2-BD59-A6C34878D82A}">
                    <a16:rowId xmlns:a16="http://schemas.microsoft.com/office/drawing/2014/main" val="3328028658"/>
                  </a:ext>
                </a:extLst>
              </a:tr>
              <a:tr h="396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14 индикаторов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2" marR="33002" marT="0" marB="0"/>
                </a:tc>
                <a:extLst>
                  <a:ext uri="{0D108BD9-81ED-4DB2-BD59-A6C34878D82A}">
                    <a16:rowId xmlns:a16="http://schemas.microsoft.com/office/drawing/2014/main" val="2470890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545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251" y="46970"/>
            <a:ext cx="10772775" cy="53848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53075" y="847137"/>
            <a:ext cx="6379845" cy="2796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на официальном сайте поликлиники и в социальных страницах опубликовано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ОСМС-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услугам –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инфекционных и неинфекционных заболеваний-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публикаций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вакцинации –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публикаций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проведенным мероприятиям –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48" y="455627"/>
            <a:ext cx="5233584" cy="1226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975" y="1927693"/>
            <a:ext cx="5076849" cy="2303635"/>
          </a:xfrm>
          <a:prstGeom prst="rect">
            <a:avLst/>
          </a:prstGeom>
        </p:spPr>
      </p:pic>
      <p:sp>
        <p:nvSpPr>
          <p:cNvPr id="4" name="AutoShape 2" descr="blob:https://web.whatsapp.com/486c2be3-7787-454e-9578-12aa132f5cd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blob:https://web.whatsapp.com/486c2be3-7787-454e-9578-12aa132f5cd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blob:https://web.whatsapp.com/486c2be3-7787-454e-9578-12aa132f5cd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3133B962-4B82-4B59-B824-81A40A5491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87" y="3643690"/>
            <a:ext cx="2510475" cy="2939990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6F5EFC-30F7-4201-8A30-41B6CF0E84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09" y="3643690"/>
            <a:ext cx="1996291" cy="30860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A21659-B75A-4647-9A91-4CFAFBB6EB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706"/>
          <a:stretch/>
        </p:blipFill>
        <p:spPr>
          <a:xfrm>
            <a:off x="307975" y="4394028"/>
            <a:ext cx="4985920" cy="23036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9FB0EB-25C5-405D-9124-24BFD1746E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13" y="3643689"/>
            <a:ext cx="1840695" cy="30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49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5" y="275770"/>
            <a:ext cx="11563350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Инновационные организационные и медицинские технологии в первичной медико-санитарной помощи по ГКП ПХВ «Городская поликлиника №29»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761" y="1304208"/>
            <a:ext cx="11563350" cy="5235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1.Внедрена отдельная электронная очередь в пункте забора материала на КДЛ исследования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2.Разработаны специальные формы чек-листов по наблюдению родильниц в послеродовом периоде на этапе ПМСП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кабинете развития ребенка функционирует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Клуб компетенции по консультированию родителей и персонала при проблемах питания детей до 5-ти лет с участием консультанта по ИВБДВ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 и утвержден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Алгоритм беседы с пациентом и их семьей с акушером-гинекологом и юристом поликлиники об ответственности сторон при планировании семьи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5.Функционирует Школа непрерывной отработки практических навыков на рабочем месте «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 situ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при Городской поликлинике №29 с утверждёнными сценариями ролевых игр.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Функционирует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амбулаторный эндоскопический кабинет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оборудованный новейшими аппаратами, как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Эндовидеоэзогастродуаденоскопия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Видеобронхоскопия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Внедряются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пилотные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проекты в рамках международных программ «Универсально-прогрессивная модель патронажной службы» с подготовкой медицинских сестер с высшим образованием уровня бакалавра, магистратуры, а также «Программа управления заболеваниями»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ГП 29 имеет национальный статус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Baby friendly hospital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 является одним из 8 центров в городе, Центром лучших практик 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6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FC7F5-4471-4B20-9C86-00BF669EF255}"/>
              </a:ext>
            </a:extLst>
          </p:cNvPr>
          <p:cNvSpPr txBox="1"/>
          <p:nvPr/>
        </p:nvSpPr>
        <p:spPr>
          <a:xfrm>
            <a:off x="323850" y="145140"/>
            <a:ext cx="11534775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 2023 году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1211E5F-6600-4893-8329-A56B25343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386724"/>
              </p:ext>
            </p:extLst>
          </p:nvPr>
        </p:nvGraphicFramePr>
        <p:xfrm>
          <a:off x="323850" y="847627"/>
          <a:ext cx="11534775" cy="586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320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71" y="166749"/>
            <a:ext cx="1159294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НА 202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5102" y="227719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934C045-5D4B-41AA-9F23-04FC62DD7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751197"/>
              </p:ext>
            </p:extLst>
          </p:nvPr>
        </p:nvGraphicFramePr>
        <p:xfrm>
          <a:off x="207170" y="944880"/>
          <a:ext cx="11592943" cy="55526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21744">
                  <a:extLst>
                    <a:ext uri="{9D8B030D-6E8A-4147-A177-3AD203B41FA5}">
                      <a16:colId xmlns:a16="http://schemas.microsoft.com/office/drawing/2014/main" val="3175438210"/>
                    </a:ext>
                  </a:extLst>
                </a:gridCol>
                <a:gridCol w="10871199">
                  <a:extLst>
                    <a:ext uri="{9D8B030D-6E8A-4147-A177-3AD203B41FA5}">
                      <a16:colId xmlns:a16="http://schemas.microsoft.com/office/drawing/2014/main" val="919215499"/>
                    </a:ext>
                  </a:extLst>
                </a:gridCol>
              </a:tblGrid>
              <a:tr h="129032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Дальнейшее достижение экономической устойчивости предприятия путем правильного планирования, распределения и эффективного использования имеющихся ресурсов(материально –технических, кадровых и др.), укрепление материально – технической базы; расширение видов и объема оказываемых медицинских услуг.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6292"/>
                  </a:ext>
                </a:extLst>
              </a:tr>
              <a:tr h="759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Повышение доступности АПП путем</a:t>
                      </a:r>
                      <a:r>
                        <a:rPr lang="ru-RU" sz="18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ус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иления социальной ориентированности ПМСП с акцентом на профилактическую работу и медико-социальную направленность.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72257"/>
                  </a:ext>
                </a:extLst>
              </a:tr>
              <a:tr h="759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Усиление кадрового потенциала путем повышения профессионального мастерства и привлечения профессиональных специалистов,</a:t>
                      </a:r>
                      <a:r>
                        <a:rPr lang="ru-RU" sz="18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ЦАХ в узких профилях  - ЛОР, офтальмология, травматология, </a:t>
                      </a:r>
                      <a:r>
                        <a:rPr lang="ru-RU" sz="18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ангиохирургия</a:t>
                      </a:r>
                      <a:r>
                        <a:rPr lang="ru-RU" sz="18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, гинекология, урология, эндоскопия.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234949"/>
                  </a:ext>
                </a:extLst>
              </a:tr>
              <a:tr h="759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Переориентировать и активизировать работу МЦЗ по всеобщему охвату населения возраста от 10 до 29 лет, качественным</a:t>
                      </a:r>
                      <a:r>
                        <a:rPr lang="ru-RU" sz="18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консультированием путем подготовки волонтеров 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 ориентированных на определенный возрастной контингент и интересы.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00334"/>
                  </a:ext>
                </a:extLst>
              </a:tr>
              <a:tr h="8813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Пилотный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 проект «Внедрение новых сестринских технологий» в практику поликлиники с разделением медицинских услуг на медицинских сестер 3-х уровней: с уровнем академического, прикладного бакалавра и уровня </a:t>
                      </a:r>
                      <a:r>
                        <a:rPr lang="ru-RU" sz="18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ТиПО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40098"/>
                  </a:ext>
                </a:extLst>
              </a:tr>
              <a:tr h="759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Продолжить реализацию дорожной карты по делегированию полномочий от </a:t>
                      </a:r>
                      <a:r>
                        <a:rPr lang="ru-RU" sz="18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узкопрофильных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 специалистов к ВОП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68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01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32193921"/>
              </p:ext>
            </p:extLst>
          </p:nvPr>
        </p:nvGraphicFramePr>
        <p:xfrm>
          <a:off x="632481" y="2142836"/>
          <a:ext cx="10841479" cy="454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5242" y="0"/>
            <a:ext cx="81157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ГКП ПХВ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поликлиника № 29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 Общественного Здравоохранения города Алматы,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Алатауский район, микрорайон Зерделі , 371/3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roteko\Desktop\Hybrid-OR-Operating-Room-Philips-FD20-Ceiling-Skytron-LED-Surgical-Lights-Skytron-Monitor-Bo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474" y="5144656"/>
            <a:ext cx="1279035" cy="1244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68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70" y="1027359"/>
            <a:ext cx="4469259" cy="48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6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204F1B-4E4F-4667-A896-563953B126A7}"/>
              </a:ext>
            </a:extLst>
          </p:cNvPr>
          <p:cNvSpPr/>
          <p:nvPr/>
        </p:nvSpPr>
        <p:spPr>
          <a:xfrm>
            <a:off x="255262" y="368802"/>
            <a:ext cx="7104184" cy="43330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Первичная медико-санитарная помощь специалистами поликлиники оказывается жителям микрорайонов:</a:t>
            </a:r>
            <a:endParaRPr lang="ru-RU" sz="16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</a:t>
            </a: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</a:t>
            </a:r>
            <a:r>
              <a:rPr lang="ru-RU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ердел</a:t>
            </a: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Аккент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</a:t>
            </a: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Акбулак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(северо-западная часть)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Саялы-1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Ал</a:t>
            </a: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ғ</a:t>
            </a:r>
            <a:r>
              <a:rPr lang="ru-RU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абас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Мәдениет,-Рахат, 71 разъезд, ЖК Мәдениет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Боралдай (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юго-западная часть, 24 улиц</a:t>
            </a: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13-й микрорайон, ЖК Каспий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9AFD4A-CC71-42D4-A42D-A87F2755CE86}"/>
              </a:ext>
            </a:extLst>
          </p:cNvPr>
          <p:cNvSpPr/>
          <p:nvPr/>
        </p:nvSpPr>
        <p:spPr>
          <a:xfrm>
            <a:off x="7544982" y="821384"/>
            <a:ext cx="4400992" cy="4967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Плановая мощность</a:t>
            </a:r>
          </a:p>
          <a:p>
            <a:pPr marL="88900" lvl="1" indent="-88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500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посещений в смену-основное здание </a:t>
            </a:r>
          </a:p>
          <a:p>
            <a:pPr marL="88900" lvl="1" indent="-88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40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посещений в смену- врачебная амбулатория </a:t>
            </a:r>
            <a:r>
              <a:rPr lang="ru-RU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мкр.Рахат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88900" indent="-88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всего </a:t>
            </a:r>
            <a:r>
              <a:rPr lang="ru-RU" sz="4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540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посещений</a:t>
            </a:r>
          </a:p>
          <a:p>
            <a:pPr marL="88900" indent="-88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средне-фактическая в сутки –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1248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CC7D8C-27C5-4320-83B4-AF3202A5FC83}"/>
              </a:ext>
            </a:extLst>
          </p:cNvPr>
          <p:cNvSpPr/>
          <p:nvPr/>
        </p:nvSpPr>
        <p:spPr>
          <a:xfrm>
            <a:off x="264498" y="5004359"/>
            <a:ext cx="7104184" cy="12777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структуре  поликлиники 45 участков, из них  36 участков врачей общей практики, 9 педиатрических участков, 0  терапевтических. Нагрузка на 1 участок ВОП, согласно  индикатора  до 1600 человек, на 1 педиатра до 500 детей.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6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76565920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EC8149-BA1F-4C14-A443-92BC2CC9E32C}"/>
              </a:ext>
            </a:extLst>
          </p:cNvPr>
          <p:cNvSpPr txBox="1"/>
          <p:nvPr/>
        </p:nvSpPr>
        <p:spPr>
          <a:xfrm>
            <a:off x="140072" y="0"/>
            <a:ext cx="11911854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НАСЕЛЕНИЯ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47" y="87855"/>
            <a:ext cx="11911854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ДЕМОГРАФИЧЕСКИЕ  ПОКАЗАТЕЛИ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190501B-0E62-46A4-B872-89AD4DFCB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455954"/>
              </p:ext>
            </p:extLst>
          </p:nvPr>
        </p:nvGraphicFramePr>
        <p:xfrm>
          <a:off x="433953" y="873670"/>
          <a:ext cx="11360257" cy="542843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932058">
                  <a:extLst>
                    <a:ext uri="{9D8B030D-6E8A-4147-A177-3AD203B41FA5}">
                      <a16:colId xmlns:a16="http://schemas.microsoft.com/office/drawing/2014/main" val="2935928276"/>
                    </a:ext>
                  </a:extLst>
                </a:gridCol>
                <a:gridCol w="1851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201">
                  <a:extLst>
                    <a:ext uri="{9D8B030D-6E8A-4147-A177-3AD203B41FA5}">
                      <a16:colId xmlns:a16="http://schemas.microsoft.com/office/drawing/2014/main" val="2492562362"/>
                    </a:ext>
                  </a:extLst>
                </a:gridCol>
                <a:gridCol w="1665141">
                  <a:extLst>
                    <a:ext uri="{9D8B030D-6E8A-4147-A177-3AD203B41FA5}">
                      <a16:colId xmlns:a16="http://schemas.microsoft.com/office/drawing/2014/main" val="1546229883"/>
                    </a:ext>
                  </a:extLst>
                </a:gridCol>
                <a:gridCol w="1561028">
                  <a:extLst>
                    <a:ext uri="{9D8B030D-6E8A-4147-A177-3AD203B41FA5}">
                      <a16:colId xmlns:a16="http://schemas.microsoft.com/office/drawing/2014/main" val="952597539"/>
                    </a:ext>
                  </a:extLst>
                </a:gridCol>
                <a:gridCol w="1561028">
                  <a:extLst>
                    <a:ext uri="{9D8B030D-6E8A-4147-A177-3AD203B41FA5}">
                      <a16:colId xmlns:a16="http://schemas.microsoft.com/office/drawing/2014/main" val="3882819286"/>
                    </a:ext>
                  </a:extLst>
                </a:gridCol>
              </a:tblGrid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2023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7441518"/>
                  </a:ext>
                </a:extLst>
              </a:tr>
              <a:tr h="103289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Рождаемость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родившихся живыми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1865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2117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1928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66104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 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1,8‰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2,0‰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1,31 ‰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7270076"/>
                  </a:ext>
                </a:extLst>
              </a:tr>
              <a:tr h="4337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Естественный прирост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33.7‰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36,0‰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31,5‰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30,8 ‰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2393106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всего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47648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53264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57121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60629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62365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9852792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Взрослое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25894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28722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30982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32144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33108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6616930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17570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22640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24435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25879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26430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4064584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ЖФВ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14220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15071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15852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16207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7800656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Пенсионеры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4230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5852715"/>
                  </a:ext>
                </a:extLst>
              </a:tr>
              <a:tr h="44816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Инвалиды, всего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5972307"/>
                  </a:ext>
                </a:extLst>
              </a:tr>
              <a:tr h="349296">
                <a:tc>
                  <a:txBody>
                    <a:bodyPr/>
                    <a:lstStyle/>
                    <a:p>
                      <a:pPr marL="806450" indent="-3492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</a:t>
                      </a:r>
                    </a:p>
                    <a:p>
                      <a:pPr marL="806450" indent="-3492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Взрослые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06450" indent="-3492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6450" indent="-3492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7400683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Дети 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285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7678122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Беременные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1938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314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64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863" y="13467"/>
            <a:ext cx="12199863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заболеваемости, показатели смертности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88960B8-7F36-45A3-90AE-EBA1879CA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154758"/>
              </p:ext>
            </p:extLst>
          </p:nvPr>
        </p:nvGraphicFramePr>
        <p:xfrm>
          <a:off x="219824" y="579217"/>
          <a:ext cx="11744487" cy="592084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704601">
                  <a:extLst>
                    <a:ext uri="{9D8B030D-6E8A-4147-A177-3AD203B41FA5}">
                      <a16:colId xmlns:a16="http://schemas.microsoft.com/office/drawing/2014/main" val="115193641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1655438955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4879911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743817419"/>
                    </a:ext>
                  </a:extLst>
                </a:gridCol>
                <a:gridCol w="1315361">
                  <a:extLst>
                    <a:ext uri="{9D8B030D-6E8A-4147-A177-3AD203B41FA5}">
                      <a16:colId xmlns:a16="http://schemas.microsoft.com/office/drawing/2014/main" val="2690931907"/>
                    </a:ext>
                  </a:extLst>
                </a:gridCol>
              </a:tblGrid>
              <a:tr h="37775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:a16="http://schemas.microsoft.com/office/drawing/2014/main" val="796868578"/>
                  </a:ext>
                </a:extLst>
              </a:tr>
              <a:tr h="543231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заболеваемость,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36684-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76,9</a:t>
                      </a: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36979 - 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38364 - 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40874-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67,4</a:t>
                      </a: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50363 -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80,7</a:t>
                      </a: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:a16="http://schemas.microsoft.com/office/drawing/2014/main" val="3610790932"/>
                  </a:ext>
                </a:extLst>
              </a:tr>
              <a:tr h="473469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 заболеваемость,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58,1</a:t>
                      </a: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59,3</a:t>
                      </a: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:a16="http://schemas.microsoft.com/office/drawing/2014/main" val="111079576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Заболеваемость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на 100 000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56 - 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64 - 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60 - 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72 - 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81-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129,7</a:t>
                      </a: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:a16="http://schemas.microsoft.com/office/drawing/2014/main" val="2160300826"/>
                  </a:ext>
                </a:extLst>
              </a:tr>
              <a:tr h="61416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Заболеваемость ТБС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100 000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27-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56,6</a:t>
                      </a: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12-</a:t>
                      </a: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:a16="http://schemas.microsoft.com/office/drawing/2014/main" val="1789376244"/>
                  </a:ext>
                </a:extLst>
              </a:tr>
              <a:tr h="50427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Заболеваемость БСК, на 1000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3678-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77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3709-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69,6‰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3733-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65,3‰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3921-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64,6‰</a:t>
                      </a:r>
                      <a:endParaRPr lang="ru-RU" sz="1600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3936-</a:t>
                      </a: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63,1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ru-R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:a16="http://schemas.microsoft.com/office/drawing/2014/main" val="913070029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смертность, на 1000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55-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2,1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76-</a:t>
                      </a:r>
                      <a:r>
                        <a:rPr lang="en-US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1.8‰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1,1‰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82-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1,3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ru-R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:a16="http://schemas.microsoft.com/office/drawing/2014/main" val="851566935"/>
                  </a:ext>
                </a:extLst>
              </a:tr>
              <a:tr h="50427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Материнская смертность на 100 000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1-53,6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1-46,9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(1-КВИ)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:a16="http://schemas.microsoft.com/office/drawing/2014/main" val="434798359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Младенческая смертность, на 1000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11-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6,8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3.2‰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2,3‰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0,5‰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1-</a:t>
                      </a: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0,49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ru-R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:a16="http://schemas.microsoft.com/office/drawing/2014/main" val="3585980813"/>
                  </a:ext>
                </a:extLst>
              </a:tr>
              <a:tr h="65866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 от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заболеваний, 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100 000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35-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71,4</a:t>
                      </a: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42-73,5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43-</a:t>
                      </a: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68,9</a:t>
                      </a: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:a16="http://schemas.microsoft.com/office/drawing/2014/main" val="3944034370"/>
                  </a:ext>
                </a:extLst>
              </a:tr>
              <a:tr h="466492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 от ТБС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1-</a:t>
                      </a: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:a16="http://schemas.microsoft.com/office/drawing/2014/main" val="3370291671"/>
                  </a:ext>
                </a:extLst>
              </a:tr>
              <a:tr h="37179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 от заболеваний ССС на 100 000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14-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29,2</a:t>
                      </a: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kk-KZ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:a16="http://schemas.microsoft.com/office/drawing/2014/main" val="178785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55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47170187"/>
              </p:ext>
            </p:extLst>
          </p:nvPr>
        </p:nvGraphicFramePr>
        <p:xfrm>
          <a:off x="0" y="0"/>
          <a:ext cx="121920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64628865"/>
              </p:ext>
            </p:extLst>
          </p:nvPr>
        </p:nvGraphicFramePr>
        <p:xfrm>
          <a:off x="972911" y="5178604"/>
          <a:ext cx="10668000" cy="167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>
              <a:defRPr sz="2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ДЕЯТЕЛЬНОСТИ АМБУЛАТОРНО-ПОЛИКЛИНИЧЕСКОЙ СЛУЖБЫ</a:t>
            </a:r>
          </a:p>
        </p:txBody>
      </p:sp>
    </p:spTree>
    <p:extLst>
      <p:ext uri="{BB962C8B-B14F-4D97-AF65-F5344CB8AC3E}">
        <p14:creationId xmlns:p14="http://schemas.microsoft.com/office/powerpoint/2010/main" val="233926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308CE8-14CF-4527-9211-4D8A80676901}"/>
              </a:ext>
            </a:extLst>
          </p:cNvPr>
          <p:cNvSpPr/>
          <p:nvPr/>
        </p:nvSpPr>
        <p:spPr>
          <a:xfrm>
            <a:off x="1088574" y="5162831"/>
            <a:ext cx="10134600" cy="7287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2023г.  лекарственное обеспечение 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прикрепленного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населения по ОСМС и ГОБМП - 100%. На конец года освоение лекарственные препараты по ОСМС и ГОБМП 100%.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1A7BA3B-44B5-4954-9A59-4C3B2C53D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07851"/>
              </p:ext>
            </p:extLst>
          </p:nvPr>
        </p:nvGraphicFramePr>
        <p:xfrm>
          <a:off x="1016003" y="1198646"/>
          <a:ext cx="10134602" cy="351587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926265">
                  <a:extLst>
                    <a:ext uri="{9D8B030D-6E8A-4147-A177-3AD203B41FA5}">
                      <a16:colId xmlns:a16="http://schemas.microsoft.com/office/drawing/2014/main" val="2485020061"/>
                    </a:ext>
                  </a:extLst>
                </a:gridCol>
                <a:gridCol w="1581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800">
                  <a:extLst>
                    <a:ext uri="{9D8B030D-6E8A-4147-A177-3AD203B41FA5}">
                      <a16:colId xmlns:a16="http://schemas.microsoft.com/office/drawing/2014/main" val="1361782288"/>
                    </a:ext>
                  </a:extLst>
                </a:gridCol>
                <a:gridCol w="1619597">
                  <a:extLst>
                    <a:ext uri="{9D8B030D-6E8A-4147-A177-3AD203B41FA5}">
                      <a16:colId xmlns:a16="http://schemas.microsoft.com/office/drawing/2014/main" val="3613700964"/>
                    </a:ext>
                  </a:extLst>
                </a:gridCol>
                <a:gridCol w="1619597">
                  <a:extLst>
                    <a:ext uri="{9D8B030D-6E8A-4147-A177-3AD203B41FA5}">
                      <a16:colId xmlns:a16="http://schemas.microsoft.com/office/drawing/2014/main" val="4190262575"/>
                    </a:ext>
                  </a:extLst>
                </a:gridCol>
              </a:tblGrid>
              <a:tr h="58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2021(тенге)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2022(тенге)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(тенге)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020104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пред.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98717432,01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543335070,42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237945828,55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652084004,97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746338221,00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092050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9562248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12849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98 717 432,01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543 335 070,42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237 945 828,55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652 084 004,97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746 338 221,00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28973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АЛО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АЛО+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COVID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АЛО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АЛО+Орфан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АЛО+Орфан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49876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B495E3-D5C0-4607-BCB9-8BDB92F3BA98}"/>
              </a:ext>
            </a:extLst>
          </p:cNvPr>
          <p:cNvSpPr/>
          <p:nvPr/>
        </p:nvSpPr>
        <p:spPr>
          <a:xfrm>
            <a:off x="250257" y="236599"/>
            <a:ext cx="11685069" cy="530594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ЛЕКАРСТВЕННОЕ ОБЕСПЕЧЕНИЕ ПО АЛО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30693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24900</TotalTime>
  <Words>3575</Words>
  <Application>Microsoft Office PowerPoint</Application>
  <PresentationFormat>Широкоэкранный</PresentationFormat>
  <Paragraphs>1189</Paragraphs>
  <Slides>30</Slides>
  <Notes>9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  <vt:variant>
        <vt:lpstr>Произвольные показы</vt:lpstr>
      </vt:variant>
      <vt:variant>
        <vt:i4>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 3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Информационно-разъяснительная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итоги деятельности  ГКП на ПХВ «Городская поликлиника №29» г. Алматы  за 2017 год и задачи на 2018 год</dc:title>
  <dc:creator>Пользователь Windows</dc:creator>
  <cp:lastModifiedBy>sysadmin</cp:lastModifiedBy>
  <cp:revision>714</cp:revision>
  <cp:lastPrinted>2024-02-07T04:55:49Z</cp:lastPrinted>
  <dcterms:created xsi:type="dcterms:W3CDTF">2018-01-22T03:43:14Z</dcterms:created>
  <dcterms:modified xsi:type="dcterms:W3CDTF">2024-04-24T03:21:59Z</dcterms:modified>
</cp:coreProperties>
</file>